
<file path=[Content_Types].xml><?xml version="1.0" encoding="utf-8"?>
<Types xmlns="http://schemas.openxmlformats.org/package/2006/content-types">
  <Default Extension="14b4c0ac7a578c78a40a046e2e18af86" ContentType="image/png"/>
  <Default Extension="212e7c0770b58bd3879252d3f8ae0e01" ContentType="image/png"/>
  <Default Extension="7671ce8d373eed30d1e112756f7e18b9" ContentType="image/png"/>
  <Default Extension="8c4618ce0c29b4e3337ca8e2205df906" ContentType="image/png"/>
  <Default Extension="ad501a37672ff6d9aefc2277c117f785" ContentType="image/png"/>
  <Default Extension="dce444383e4dc0a2e7f46e97384c3f75" ContentType="image/pn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1" r:id="rId1"/>
  </p:sldMasterIdLst>
  <p:notesMasterIdLst>
    <p:notesMasterId r:id="rId24"/>
  </p:notesMasterIdLst>
  <p:sldIdLst>
    <p:sldId id="256" r:id="rId2"/>
    <p:sldId id="311" r:id="rId3"/>
    <p:sldId id="271" r:id="rId4"/>
    <p:sldId id="280" r:id="rId5"/>
    <p:sldId id="320" r:id="rId6"/>
    <p:sldId id="314" r:id="rId7"/>
    <p:sldId id="338" r:id="rId8"/>
    <p:sldId id="259" r:id="rId9"/>
    <p:sldId id="339" r:id="rId10"/>
    <p:sldId id="317" r:id="rId11"/>
    <p:sldId id="318" r:id="rId12"/>
    <p:sldId id="319" r:id="rId13"/>
    <p:sldId id="321" r:id="rId14"/>
    <p:sldId id="322" r:id="rId15"/>
    <p:sldId id="323" r:id="rId16"/>
    <p:sldId id="326" r:id="rId17"/>
    <p:sldId id="325" r:id="rId18"/>
    <p:sldId id="327" r:id="rId19"/>
    <p:sldId id="332" r:id="rId20"/>
    <p:sldId id="334" r:id="rId21"/>
    <p:sldId id="336" r:id="rId22"/>
    <p:sldId id="33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28E232-5826-9F1D-31A1-1094AAA622B4}" name="Gostujoči uporabniki" initials="Gu" userId="S::urn:spo:anon#dd039f8ce7318d2aa723db4c6845eb109e69038be8ab34fb7e6695dafabb3ac1::" providerId="AD"/>
  <p188:author id="{9001D970-A718-0673-2FCD-6A46E4C9F65A}" name="Nancovska Serbec, Irena" initials="NSI" userId="S::irena.nancovska@pef.uni-lj.si::214540fd-6c23-4335-8526-6b275e1b7dc1" providerId="AD"/>
  <p188:author id="{9862AAD3-DB3F-859F-A497-3D62A9DCF4CD}" name="Lokar, Matija" initials="LM" userId="S::matija.lokar@fmf.uni-lj.si::f4787ba2-e8c4-4f77-ac51-eeb75c98dc1f" providerId="AD"/>
  <p188:author id="{279673F5-7F96-A6E6-6932-9F41A9FE54AC}" name="Cerar, Špela" initials="CŠ" userId="S::spela.cerar@pef.uni-lj.si::268bb64c-1da1-481c-87dc-ce544033f0f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167"/>
    <p:restoredTop sz="94635"/>
  </p:normalViewPr>
  <p:slideViewPr>
    <p:cSldViewPr snapToGrid="0">
      <p:cViewPr varScale="1">
        <p:scale>
          <a:sx n="101" d="100"/>
          <a:sy n="101" d="100"/>
        </p:scale>
        <p:origin x="200" y="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3DAC1-B890-044B-B86E-50328756300E}" type="datetimeFigureOut">
              <a:rPr lang="sl-SI" smtClean="0"/>
              <a:t>25. 08. 2022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A446A-9599-8E40-ADF1-CF525C2536A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916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University of Ljubljana - Startseite | Facebook">
            <a:extLst>
              <a:ext uri="{FF2B5EF4-FFF2-40B4-BE49-F238E27FC236}">
                <a16:creationId xmlns:a16="http://schemas.microsoft.com/office/drawing/2014/main" id="{525D12F9-116C-2B3E-A30C-70CA6C040E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745" y="4870204"/>
            <a:ext cx="1786455" cy="166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3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3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3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5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CEE-503A-6F4D-BDF8-9B2088BE2139}" type="datetime1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7271" y="5699014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1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B7C6-BD8D-7A4A-8978-DDF648758104}" type="datetime1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75D5-7D38-8541-90DF-1C9D43982A61}" type="datetime1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6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BAA0-4A2A-B543-8EA1-561641B3C29F}" type="datetime1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5EEA61-9B88-A14E-BD4C-4FBCF08D1E28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IFIP WCCE 2022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4" descr="University of Ljubljana - Startseite | Facebook">
            <a:extLst>
              <a:ext uri="{FF2B5EF4-FFF2-40B4-BE49-F238E27FC236}">
                <a16:creationId xmlns:a16="http://schemas.microsoft.com/office/drawing/2014/main" id="{128EBD8B-87FB-AB7B-4FA1-856DFDF892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9" y="1815656"/>
            <a:ext cx="1360792" cy="181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84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BF71-F16E-5E40-BB7D-0589435EE67D}" type="datetime1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1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DBEA8-F4CF-FE4C-A1B6-BC4A4B80AA9B}" type="datetime1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B06BE0-2CE2-C54A-B172-F93BE70CA529}" type="datetime1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IFIP WCCE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8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BAFF-254B-054F-887C-97CF99FBAEA9}" type="datetime1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1BBE-04E1-7D4D-89E6-EC73C7955A61}" type="datetime1">
              <a:rPr lang="en-US" smtClean="0"/>
              <a:t>8/25/2022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University of Ljubljana - Startseite | Facebook">
            <a:extLst>
              <a:ext uri="{FF2B5EF4-FFF2-40B4-BE49-F238E27FC236}">
                <a16:creationId xmlns:a16="http://schemas.microsoft.com/office/drawing/2014/main" id="{C629884E-B72F-5C07-F05D-4AB8F917B8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6" y="0"/>
            <a:ext cx="819400" cy="82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4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7B0A-665B-0D4A-A0D3-A305DFF99832}" type="datetime1">
              <a:rPr lang="en-US" smtClean="0"/>
              <a:t>8/25/2022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79230" y="6283325"/>
            <a:ext cx="48006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University of Ljubljana - Startseite | Facebook">
            <a:extLst>
              <a:ext uri="{FF2B5EF4-FFF2-40B4-BE49-F238E27FC236}">
                <a16:creationId xmlns:a16="http://schemas.microsoft.com/office/drawing/2014/main" id="{04FE6837-2106-9A9A-1EAB-5270EC5C89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987" y="3546565"/>
            <a:ext cx="145324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57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University of Ljubljana - Startseite | Facebook">
            <a:extLst>
              <a:ext uri="{FF2B5EF4-FFF2-40B4-BE49-F238E27FC236}">
                <a16:creationId xmlns:a16="http://schemas.microsoft.com/office/drawing/2014/main" id="{A0906376-957A-BECB-7504-5AFE7E85D5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466" y="5693229"/>
            <a:ext cx="1169534" cy="116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39349" y="6329716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36D2B3-B063-684A-8A43-77793DC16EA9}" type="datetime1">
              <a:rPr lang="en-US" smtClean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IFIP WCCE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03" y="6354210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2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ad501a37672ff6d9aefc2277c117f785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7671ce8d373eed30d1e112756f7e18b9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dce444383e4dc0a2e7f46e97384c3f75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8c4618ce0c29b4e3337ca8e2205df906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14b4c0ac7a578c78a40a046e2e18af86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9.212e7c0770b58bd3879252d3f8ae0e01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cunalnistvo-in-informatika-za-vse.si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F052D-36EF-1145-E212-9383E85D0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500" dirty="0"/>
              <a:t>Elective Subject </a:t>
            </a:r>
            <a:br>
              <a:rPr lang="en-GB" sz="4500" dirty="0"/>
            </a:br>
            <a:r>
              <a:rPr lang="en-GB" sz="4500" dirty="0"/>
              <a:t>Computer Science in </a:t>
            </a:r>
            <a:br>
              <a:rPr lang="en-GB" sz="4500" dirty="0"/>
            </a:br>
            <a:r>
              <a:rPr lang="en-GB" sz="4500" dirty="0"/>
              <a:t>Primary School – </a:t>
            </a:r>
            <a:br>
              <a:rPr lang="en-GB" sz="4500" dirty="0"/>
            </a:br>
            <a:r>
              <a:rPr lang="en-GB" sz="4500" dirty="0"/>
              <a:t>the teachers' opinions</a:t>
            </a:r>
            <a:endParaRPr lang="en-SI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2379-D67B-A4FD-3CE8-F32AF42B2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Irena </a:t>
            </a:r>
            <a:r>
              <a:rPr lang="en-GB" dirty="0" err="1"/>
              <a:t>Nančovska</a:t>
            </a:r>
            <a:r>
              <a:rPr lang="en-GB" dirty="0"/>
              <a:t> </a:t>
            </a:r>
            <a:r>
              <a:rPr lang="en-GB" dirty="0" err="1"/>
              <a:t>Šerbec</a:t>
            </a:r>
            <a:r>
              <a:rPr lang="en-GB" dirty="0"/>
              <a:t>, </a:t>
            </a:r>
            <a:r>
              <a:rPr lang="en-GB" dirty="0" err="1"/>
              <a:t>Špela</a:t>
            </a:r>
            <a:r>
              <a:rPr lang="en-GB" dirty="0"/>
              <a:t> </a:t>
            </a:r>
            <a:r>
              <a:rPr lang="en-GB" dirty="0" err="1"/>
              <a:t>Cerar</a:t>
            </a:r>
            <a:r>
              <a:rPr lang="en-GB" dirty="0"/>
              <a:t>, Matija </a:t>
            </a:r>
            <a:r>
              <a:rPr lang="en-GB" dirty="0" err="1"/>
              <a:t>Lokar</a:t>
            </a:r>
            <a:r>
              <a:rPr lang="en-GB" dirty="0"/>
              <a:t> and Andrej </a:t>
            </a:r>
            <a:r>
              <a:rPr lang="en-GB" dirty="0" err="1"/>
              <a:t>Brodnik</a:t>
            </a:r>
            <a:r>
              <a:rPr lang="en-GB" dirty="0"/>
              <a:t> </a:t>
            </a:r>
          </a:p>
          <a:p>
            <a:r>
              <a:rPr lang="en-GB" dirty="0"/>
              <a:t>University of Ljubljana, Slovenia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14101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C4356-83FE-8861-505E-52C34473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GB" dirty="0"/>
              <a:t>Feasibility and relevance of the CS elective curriculum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BD35E-FDBC-372E-06DC-6D639D134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86" y="2320412"/>
            <a:ext cx="75438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questions were related to the topics of the curriculum:</a:t>
            </a:r>
            <a:br>
              <a:rPr lang="en-GB" dirty="0"/>
            </a:br>
            <a:r>
              <a:rPr lang="en-GB" dirty="0"/>
              <a:t>- Placement of the subject,</a:t>
            </a:r>
            <a:br>
              <a:rPr lang="en-GB" dirty="0"/>
            </a:br>
            <a:r>
              <a:rPr lang="en-GB" dirty="0"/>
              <a:t>- General objectives of the course,</a:t>
            </a:r>
            <a:br>
              <a:rPr lang="en-GB" dirty="0"/>
            </a:br>
            <a:r>
              <a:rPr lang="en-GB" dirty="0"/>
              <a:t>- Operational objectives and content,</a:t>
            </a:r>
            <a:br>
              <a:rPr lang="en-GB" dirty="0"/>
            </a:br>
            <a:r>
              <a:rPr lang="en-GB" dirty="0"/>
              <a:t>- Knowledge standards,</a:t>
            </a:r>
            <a:br>
              <a:rPr lang="en-GB" dirty="0"/>
            </a:br>
            <a:r>
              <a:rPr lang="en-GB" dirty="0"/>
              <a:t>- Didactic recommendations, and</a:t>
            </a:r>
            <a:br>
              <a:rPr lang="en-GB" dirty="0"/>
            </a:br>
            <a:r>
              <a:rPr lang="en-GB" dirty="0"/>
              <a:t>- Organisational, personnel, and material aspects of course delivery,</a:t>
            </a:r>
            <a:br>
              <a:rPr lang="en-GB" dirty="0"/>
            </a:br>
            <a:r>
              <a:rPr lang="en-GB" dirty="0"/>
              <a:t>- General data (gender, level of education and specialty, number of teaching groups, professional experience, title).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8A3FC-BDCE-E56A-8B2A-7811EC1B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IFIP WCCE 2022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96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4C6A80A-C3F4-48DE-80ED-845C8B3E1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7552" y="0"/>
            <a:ext cx="5656448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411386-9465-8D73-D8C7-86953039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581" y="484632"/>
            <a:ext cx="5047708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sl-SI" dirty="0"/>
              <a:t>Influence of elective CS on Bebras and Pišek</a:t>
            </a:r>
          </a:p>
        </p:txBody>
      </p:sp>
      <p:pic>
        <p:nvPicPr>
          <p:cNvPr id="7" name="Picture 2" descr="Bober 2019 | ACM Tekmovanja">
            <a:extLst>
              <a:ext uri="{FF2B5EF4-FFF2-40B4-BE49-F238E27FC236}">
                <a16:creationId xmlns:a16="http://schemas.microsoft.com/office/drawing/2014/main" id="{B60D82CF-77BE-7708-DCB7-09DE953BF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99" y="639447"/>
            <a:ext cx="1938754" cy="27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O Pišku | ACM Tekmovanja">
            <a:extLst>
              <a:ext uri="{FF2B5EF4-FFF2-40B4-BE49-F238E27FC236}">
                <a16:creationId xmlns:a16="http://schemas.microsoft.com/office/drawing/2014/main" id="{A0B7F4F8-2088-C81E-F076-1F51444B6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344" y="3509433"/>
            <a:ext cx="2112864" cy="254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0C086-554C-95A5-EC8C-FA346C7E4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7581" y="2121408"/>
            <a:ext cx="5047707" cy="4050792"/>
          </a:xfrm>
        </p:spPr>
        <p:txBody>
          <a:bodyPr>
            <a:normAutofit/>
          </a:bodyPr>
          <a:lstStyle/>
          <a:p>
            <a:pPr marL="0" indent="0" fontAlgn="base" hangingPunct="0">
              <a:buNone/>
            </a:pPr>
            <a:r>
              <a:rPr lang="en-GB" sz="1600" dirty="0"/>
              <a:t>Other research question:</a:t>
            </a:r>
          </a:p>
          <a:p>
            <a:pPr marL="0" indent="0" fontAlgn="base" hangingPunct="0">
              <a:buNone/>
            </a:pPr>
            <a:r>
              <a:rPr lang="en-GB" sz="1600" dirty="0"/>
              <a:t>How does participation in an elective CS affect success in the </a:t>
            </a:r>
            <a:r>
              <a:rPr lang="en-GB" sz="1600" b="1" dirty="0" err="1"/>
              <a:t>Bebras</a:t>
            </a:r>
            <a:r>
              <a:rPr lang="en-GB" sz="1600" dirty="0"/>
              <a:t> and </a:t>
            </a:r>
            <a:r>
              <a:rPr lang="en-GB" sz="1600" b="1" dirty="0" err="1"/>
              <a:t>Pišek</a:t>
            </a:r>
            <a:r>
              <a:rPr lang="en-GB" sz="1600" dirty="0"/>
              <a:t> competitions? </a:t>
            </a:r>
          </a:p>
          <a:p>
            <a:pPr marL="0" indent="0">
              <a:buNone/>
            </a:pPr>
            <a:endParaRPr lang="sl-SI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FFBC-216F-30B0-0F24-16AE383A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IFIP WCCE 2022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E2417C7-A82F-44F7-A96F-B751F3302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6229681"/>
            <a:ext cx="3429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41F7344-9C8B-4289-B22F-5A9BE386F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D44D01D-A2CB-4AC9-9D70-A4DC027D1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29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F7DD-E1D2-FF05-A9E9-CF530D9C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03" y="220090"/>
            <a:ext cx="7772400" cy="1609344"/>
          </a:xfrm>
        </p:spPr>
        <p:txBody>
          <a:bodyPr>
            <a:normAutofit/>
          </a:bodyPr>
          <a:lstStyle/>
          <a:p>
            <a:r>
              <a:rPr lang="sl-SI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24A38-C186-1BD5-B16F-A84B798D1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0456"/>
            <a:ext cx="7772400" cy="45517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The number of respondents who completed the </a:t>
            </a:r>
            <a:r>
              <a:rPr lang="en-SI" dirty="0"/>
              <a:t>2015 </a:t>
            </a:r>
            <a:r>
              <a:rPr lang="en-GB" dirty="0"/>
              <a:t> questionnaire was 23,</a:t>
            </a:r>
          </a:p>
          <a:p>
            <a:r>
              <a:rPr lang="en-GB" dirty="0"/>
              <a:t> The number of respondents who completed the 2022 questionnaire was 33 (more than ½ of the respondents participated in the past).</a:t>
            </a:r>
            <a:endParaRPr lang="en-GB" sz="2400" dirty="0"/>
          </a:p>
          <a:p>
            <a:pPr marL="274320" lvl="1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A0A13-7AB9-AF86-0A17-7F04F22D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IFIP WCCE 2022</a:t>
            </a:r>
          </a:p>
        </p:txBody>
      </p:sp>
    </p:spTree>
    <p:extLst>
      <p:ext uri="{BB962C8B-B14F-4D97-AF65-F5344CB8AC3E}">
        <p14:creationId xmlns:p14="http://schemas.microsoft.com/office/powerpoint/2010/main" val="2634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C8830-59B7-5DF5-34BC-3463E3D0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CS course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FDA9F-FC67-DCDE-57BE-CD6E76A14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subject is </a:t>
            </a:r>
            <a:r>
              <a:rPr lang="en-GB" b="1" dirty="0"/>
              <a:t>appropriately placed </a:t>
            </a:r>
            <a:r>
              <a:rPr lang="en-GB" dirty="0"/>
              <a:t>in the primary school curriculum:</a:t>
            </a:r>
            <a:br>
              <a:rPr lang="en-GB" dirty="0"/>
            </a:br>
            <a:r>
              <a:rPr lang="en-GB" dirty="0"/>
              <a:t>In 2015, 70% of the respondents </a:t>
            </a:r>
            <a:br>
              <a:rPr lang="en-GB" dirty="0"/>
            </a:br>
            <a:r>
              <a:rPr lang="en-GB" dirty="0"/>
              <a:t>In 2022, 81% of the respondents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Those who think it is not: </a:t>
            </a:r>
            <a:br>
              <a:rPr lang="en-GB" dirty="0"/>
            </a:br>
            <a:r>
              <a:rPr lang="en-GB" dirty="0"/>
              <a:t>-85% would place the subject in the </a:t>
            </a:r>
            <a:r>
              <a:rPr lang="en-GB" b="1" dirty="0"/>
              <a:t>3rd cycle (for 12-15 year olds)</a:t>
            </a:r>
            <a:br>
              <a:rPr lang="en-GB" dirty="0"/>
            </a:br>
            <a:r>
              <a:rPr lang="en-GB" dirty="0"/>
              <a:t>-15% would place the subject between the first cycle (for 6-9 year olds) and the third cycle</a:t>
            </a:r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66CED-D93B-032D-2CF5-0BC875E6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2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6FE5-36AA-6C07-E916-8EAF1F26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general goals of the curriculum (are understandable)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524D0-8665-6F8C-BC99-753FD35F5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Clarity of the definition of subjects (overall objective):</a:t>
            </a:r>
            <a:br>
              <a:rPr lang="en-GB" dirty="0"/>
            </a:br>
            <a:r>
              <a:rPr lang="en-GB" dirty="0"/>
              <a:t>-in 2015 95.7% of respondents</a:t>
            </a:r>
            <a:br>
              <a:rPr lang="en-GB" dirty="0"/>
            </a:br>
            <a:r>
              <a:rPr lang="en-GB" dirty="0"/>
              <a:t>-in 2022 92% of respondents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Achievability of learning goals:</a:t>
            </a:r>
            <a:br>
              <a:rPr lang="en-GB" dirty="0"/>
            </a:br>
            <a:r>
              <a:rPr lang="en-GB" dirty="0"/>
              <a:t>-in 2015 69.9% of the respondents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-in 2022:</a:t>
            </a:r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9D44-33DD-BA89-117C-7C1F8591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  <p:pic>
        <p:nvPicPr>
          <p:cNvPr id="6" name="Chart" descr="Standardi znanja so razumljivi in uresničljivi. (n = 39)">
            <a:extLst>
              <a:ext uri="{FF2B5EF4-FFF2-40B4-BE49-F238E27FC236}">
                <a16:creationId xmlns:a16="http://schemas.microsoft.com/office/drawing/2014/main" id="{91CD789C-8B5C-A380-ABB9-D678E23A47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28" r="8059"/>
          <a:stretch/>
        </p:blipFill>
        <p:spPr>
          <a:xfrm>
            <a:off x="3449256" y="3818382"/>
            <a:ext cx="4352081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828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16CA2-1D66-8C8D-8B2A-9A1C76C4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6"/>
            <a:ext cx="2764734" cy="5528734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The general objectives of the curriculum</a:t>
            </a:r>
            <a:endParaRPr lang="sl-SI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8443-1DBA-7306-6E37-E86841031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Main reasons for </a:t>
            </a:r>
            <a:r>
              <a:rPr lang="en-GB" b="1" dirty="0"/>
              <a:t>not achieving the goals </a:t>
            </a:r>
            <a:r>
              <a:rPr lang="en-GB" dirty="0"/>
              <a:t>(2022):</a:t>
            </a:r>
            <a:br>
              <a:rPr lang="en-GB" dirty="0"/>
            </a:br>
            <a:r>
              <a:rPr lang="en-GB" dirty="0"/>
              <a:t>-</a:t>
            </a:r>
            <a:r>
              <a:rPr lang="en-GB" b="1" dirty="0"/>
              <a:t>the complexity </a:t>
            </a:r>
            <a:r>
              <a:rPr lang="en-GB" dirty="0"/>
              <a:t>66%</a:t>
            </a:r>
            <a:br>
              <a:rPr lang="en-GB" dirty="0"/>
            </a:br>
            <a:r>
              <a:rPr lang="en-GB" dirty="0"/>
              <a:t>-other reasons 33%</a:t>
            </a:r>
            <a:br>
              <a:rPr lang="en-GB" dirty="0"/>
            </a:br>
            <a:r>
              <a:rPr lang="en-GB" dirty="0"/>
              <a:t>-too many learning objectives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Other reasons for </a:t>
            </a:r>
            <a:r>
              <a:rPr lang="en-GB" b="1" dirty="0"/>
              <a:t>lower achievability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- the status of the course as an elective, i.e., the last hours in the schedule,</a:t>
            </a:r>
            <a:br>
              <a:rPr lang="en-GB" dirty="0"/>
            </a:br>
            <a:r>
              <a:rPr lang="en-GB" dirty="0"/>
              <a:t>- combined groups,</a:t>
            </a:r>
            <a:br>
              <a:rPr lang="en-GB" dirty="0"/>
            </a:br>
            <a:r>
              <a:rPr lang="en-GB" dirty="0"/>
              <a:t>- pupil fatigue,</a:t>
            </a:r>
            <a:br>
              <a:rPr lang="en-GB" dirty="0"/>
            </a:br>
            <a:r>
              <a:rPr lang="en-GB" dirty="0"/>
              <a:t>- less serious attitude of students towards electives.</a:t>
            </a:r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D3605-3928-E0FD-3257-0B13A14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0335" y="6272784"/>
            <a:ext cx="45558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IFIP WCCE 2022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28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321160-5D2F-5E6D-78A8-9B393F32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6"/>
            <a:ext cx="2764734" cy="5528734"/>
          </a:xfrm>
        </p:spPr>
        <p:txBody>
          <a:bodyPr>
            <a:normAutofit/>
          </a:bodyPr>
          <a:lstStyle/>
          <a:p>
            <a:pPr algn="r"/>
            <a:r>
              <a:rPr lang="sl-SI">
                <a:solidFill>
                  <a:srgbClr val="FFFFFF"/>
                </a:solidFill>
              </a:rPr>
              <a:t>We analyse the coverage of topics in the combined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EDBF0-F6E7-3A3E-2A25-1606B4A8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l-SI" dirty="0"/>
              <a:t>Algorithms</a:t>
            </a:r>
          </a:p>
          <a:p>
            <a:pPr marL="0" indent="0">
              <a:buNone/>
            </a:pPr>
            <a:r>
              <a:rPr lang="sl-SI" dirty="0"/>
              <a:t>Programms</a:t>
            </a:r>
          </a:p>
          <a:p>
            <a:pPr marL="0" indent="0">
              <a:buNone/>
            </a:pPr>
            <a:r>
              <a:rPr lang="sl-SI" dirty="0"/>
              <a:t>Data</a:t>
            </a:r>
          </a:p>
          <a:p>
            <a:pPr marL="0" indent="0">
              <a:buNone/>
            </a:pPr>
            <a:r>
              <a:rPr lang="sl-SI" dirty="0"/>
              <a:t>Problem solving</a:t>
            </a:r>
          </a:p>
          <a:p>
            <a:pPr marL="0" indent="0">
              <a:buNone/>
            </a:pPr>
            <a:r>
              <a:rPr lang="sl-SI" dirty="0"/>
              <a:t>Communication and services</a:t>
            </a:r>
          </a:p>
          <a:p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430870-62C6-BB5C-074B-7197D60C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0335" y="6272784"/>
            <a:ext cx="45558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IFIP WCCE 2022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66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44EBA-661A-9A45-71C9-2B4F5E88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719" y="164708"/>
            <a:ext cx="7772400" cy="1080260"/>
          </a:xfrm>
        </p:spPr>
        <p:txBody>
          <a:bodyPr>
            <a:noAutofit/>
          </a:bodyPr>
          <a:lstStyle/>
          <a:p>
            <a:r>
              <a:rPr lang="sl-SI" sz="2400" b="1" dirty="0"/>
              <a:t>Algorithms </a:t>
            </a:r>
            <a:r>
              <a:rPr lang="sl-SI" sz="2400" dirty="0"/>
              <a:t>thematic strand achieving the operational objectives (combined groups)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4C2D-5871-DBC7-5D92-81031B5D6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7EC15-FFC4-3C90-8C0D-55D81979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  <p:pic>
        <p:nvPicPr>
          <p:cNvPr id="8" name="Chart" descr="Katere operativne cilje iz sklopa Algoritmi ste razvijali v tem šolskem letu in kako uspešno ste jih realizirali?  (n = 40)">
            <a:extLst>
              <a:ext uri="{FF2B5EF4-FFF2-40B4-BE49-F238E27FC236}">
                <a16:creationId xmlns:a16="http://schemas.microsoft.com/office/drawing/2014/main" id="{27251B02-D5B4-D320-BEC6-CE976981C9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70" r="8059"/>
          <a:stretch/>
        </p:blipFill>
        <p:spPr>
          <a:xfrm>
            <a:off x="995423" y="1087779"/>
            <a:ext cx="6724891" cy="581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32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1914B-1D41-609D-F2B6-F40250A0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03" y="0"/>
            <a:ext cx="7772400" cy="1609344"/>
          </a:xfrm>
        </p:spPr>
        <p:txBody>
          <a:bodyPr>
            <a:normAutofit/>
          </a:bodyPr>
          <a:lstStyle/>
          <a:p>
            <a:r>
              <a:rPr lang="sl-SI" sz="2400" b="1" dirty="0"/>
              <a:t>Data </a:t>
            </a:r>
            <a:r>
              <a:rPr lang="sl-SI" sz="2400" dirty="0"/>
              <a:t>thematic strand achieving the operational objectives (combined groups)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7B88D-27A7-3046-A997-ADDC1D5E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  <p:pic>
        <p:nvPicPr>
          <p:cNvPr id="6" name="Chart" descr="Katere operativne cilje iz sklopa Podatki ste razvijali v tem šolskem letu in kako uspešno ste jih realizirali?   (n = 37)">
            <a:extLst>
              <a:ext uri="{FF2B5EF4-FFF2-40B4-BE49-F238E27FC236}">
                <a16:creationId xmlns:a16="http://schemas.microsoft.com/office/drawing/2014/main" id="{CCD1317E-D259-7161-E151-DFFF3BA98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562" r="7907"/>
          <a:stretch/>
        </p:blipFill>
        <p:spPr>
          <a:xfrm>
            <a:off x="546803" y="1180619"/>
            <a:ext cx="7624923" cy="521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77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731723-4180-3D0E-FE51-DE827CD9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Competitions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955FEC-2F47-7191-6064-17F427D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pic>
        <p:nvPicPr>
          <p:cNvPr id="6" name="Chart" descr="Pri katerih od naštetih tekmovanj sodelujejo vaši učenci 4., 5. in/ali 6. razreda? (n = 35)">
            <a:extLst>
              <a:ext uri="{FF2B5EF4-FFF2-40B4-BE49-F238E27FC236}">
                <a16:creationId xmlns:a16="http://schemas.microsoft.com/office/drawing/2014/main" id="{A8B18E66-2F0E-4FDE-B0D3-0EC9DBB1D5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52" r="6691"/>
          <a:stretch/>
        </p:blipFill>
        <p:spPr>
          <a:xfrm>
            <a:off x="908879" y="2514665"/>
            <a:ext cx="7549321" cy="32560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57B221-D7CF-AA80-F934-8EDE6BDF7734}"/>
              </a:ext>
            </a:extLst>
          </p:cNvPr>
          <p:cNvSpPr txBox="1"/>
          <p:nvPr/>
        </p:nvSpPr>
        <p:spPr>
          <a:xfrm>
            <a:off x="1770694" y="1801944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dirty="0"/>
              <a:t>In which of the following competitions do your pupils in Years 4, 5 and/or 6 participate?</a:t>
            </a:r>
          </a:p>
        </p:txBody>
      </p:sp>
      <p:pic>
        <p:nvPicPr>
          <p:cNvPr id="5" name="Picture 2" descr="Bober 2019 | ACM Tekmovanja">
            <a:extLst>
              <a:ext uri="{FF2B5EF4-FFF2-40B4-BE49-F238E27FC236}">
                <a16:creationId xmlns:a16="http://schemas.microsoft.com/office/drawing/2014/main" id="{D45E7BBC-A617-62D2-87A1-E7BDD462A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3643" y="2677514"/>
            <a:ext cx="764557" cy="106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O Pišku | ACM Tekmovanja">
            <a:extLst>
              <a:ext uri="{FF2B5EF4-FFF2-40B4-BE49-F238E27FC236}">
                <a16:creationId xmlns:a16="http://schemas.microsoft.com/office/drawing/2014/main" id="{CEF78742-2CDD-F3D4-375E-211BCFAF3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788" y="3642146"/>
            <a:ext cx="932023" cy="112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43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991ABA-6A4D-4C47-B056-ACC45DD0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347" y="5634873"/>
            <a:ext cx="5004649" cy="273844"/>
          </a:xfr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Aft>
                <a:spcPts val="450"/>
              </a:spcAft>
            </a:pPr>
            <a:r>
              <a:rPr lang="en-US" kern="120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rPr>
              <a:t>IFIP WCCE 2022</a:t>
            </a:r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09CF7AA7-7547-D548-B9C4-5E4A0938BFC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4396" r="3809"/>
          <a:stretch/>
        </p:blipFill>
        <p:spPr>
          <a:xfrm>
            <a:off x="-108743" y="272005"/>
            <a:ext cx="9252743" cy="658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43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731723-4180-3D0E-FE51-DE827CD9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Competitions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955FEC-2F47-7191-6064-17F427D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7B221-D7CF-AA80-F934-8EDE6BDF7734}"/>
              </a:ext>
            </a:extLst>
          </p:cNvPr>
          <p:cNvSpPr txBox="1"/>
          <p:nvPr/>
        </p:nvSpPr>
        <p:spPr>
          <a:xfrm>
            <a:off x="3622643" y="48463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dirty="0"/>
              <a:t>Please rate your agreement with the following statements about the competition for Grades 4, 5 and 6</a:t>
            </a:r>
          </a:p>
        </p:txBody>
      </p:sp>
      <p:pic>
        <p:nvPicPr>
          <p:cNvPr id="7" name="Picture 2" descr="Bober 2019 | ACM Tekmovanja">
            <a:extLst>
              <a:ext uri="{FF2B5EF4-FFF2-40B4-BE49-F238E27FC236}">
                <a16:creationId xmlns:a16="http://schemas.microsoft.com/office/drawing/2014/main" id="{EE508206-148C-9FB2-674C-69F3A9AF6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2457" y="4481249"/>
            <a:ext cx="780744" cy="109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719A22-04C8-B9A7-2230-76357DCDBEAF}"/>
              </a:ext>
            </a:extLst>
          </p:cNvPr>
          <p:cNvSpPr txBox="1"/>
          <p:nvPr/>
        </p:nvSpPr>
        <p:spPr>
          <a:xfrm>
            <a:off x="3020992" y="6041985"/>
            <a:ext cx="2527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1- dissagree.. 4-agree</a:t>
            </a:r>
          </a:p>
        </p:txBody>
      </p:sp>
      <p:pic>
        <p:nvPicPr>
          <p:cNvPr id="10" name="Chart" descr="Ocenite svoje strinjanje z naslednjimi trditvami o tekmovanju ACM Bober za 4., 5. in 6. razred: (n = 28)">
            <a:extLst>
              <a:ext uri="{FF2B5EF4-FFF2-40B4-BE49-F238E27FC236}">
                <a16:creationId xmlns:a16="http://schemas.microsoft.com/office/drawing/2014/main" id="{1F6C1C2C-5725-C5A1-B4BD-71077DFB93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20" r="8210"/>
          <a:stretch/>
        </p:blipFill>
        <p:spPr>
          <a:xfrm>
            <a:off x="134085" y="2093945"/>
            <a:ext cx="5297451" cy="2379564"/>
          </a:xfrm>
          <a:prstGeom prst="rect">
            <a:avLst/>
          </a:prstGeom>
        </p:spPr>
      </p:pic>
      <p:pic>
        <p:nvPicPr>
          <p:cNvPr id="5" name="Chart" descr="Ocenite svoje strinjanje z naslednjimi trditvami o tekmovanju ACM Pišek  za 4., 5. in 6. razred: (n = 11)">
            <a:extLst>
              <a:ext uri="{FF2B5EF4-FFF2-40B4-BE49-F238E27FC236}">
                <a16:creationId xmlns:a16="http://schemas.microsoft.com/office/drawing/2014/main" id="{FD44897A-9197-8108-4947-62F9818C90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638" r="27011"/>
          <a:stretch/>
        </p:blipFill>
        <p:spPr>
          <a:xfrm>
            <a:off x="4156178" y="2086205"/>
            <a:ext cx="4302022" cy="2385712"/>
          </a:xfrm>
          <a:prstGeom prst="rect">
            <a:avLst/>
          </a:prstGeom>
        </p:spPr>
      </p:pic>
      <p:pic>
        <p:nvPicPr>
          <p:cNvPr id="6" name="Picture 4" descr="O Pišku | ACM Tekmovanja">
            <a:extLst>
              <a:ext uri="{FF2B5EF4-FFF2-40B4-BE49-F238E27FC236}">
                <a16:creationId xmlns:a16="http://schemas.microsoft.com/office/drawing/2014/main" id="{5222BBEF-AB3D-2D37-4819-2F9D8FA2B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548415" y="4471917"/>
            <a:ext cx="875653" cy="105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18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8ACDE-3743-D24C-6019-D11C7C07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challenges do you face when teaching CS, aside from the fact that it is an elective?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2DBA0-68F6-BB00-668B-ECAEF2C7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„</a:t>
            </a:r>
            <a:r>
              <a:rPr lang="en-GB" dirty="0"/>
              <a:t>Specifically, the problem are mixed, oversized groups of pupils with varying levels of computer literacy and cognitive development (4-6 grade levels) and the question of how to provide individualised support to each pupil in the given situation”</a:t>
            </a:r>
          </a:p>
          <a:p>
            <a:pPr marL="0" indent="0">
              <a:buNone/>
            </a:pPr>
            <a:r>
              <a:rPr lang="en-GB" dirty="0"/>
              <a:t>“Different backgrounds and ages of pupils.”</a:t>
            </a:r>
          </a:p>
          <a:p>
            <a:pPr marL="0" indent="0">
              <a:buNone/>
            </a:pPr>
            <a:r>
              <a:rPr lang="en-GB" dirty="0"/>
              <a:t>“The problems and challenges are that the groups are made up of students from different backgrounds (some have attended CS elective for a year, others for longer). It would also be better if the groups consisted of 21 children instead of 29.”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6F0E5-A971-5882-CAEC-5DB68CFC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27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E35898-58F8-8B8B-0661-44B7AD4D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sl-SI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12193-52BF-49CA-0386-1C5016123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86" y="1817226"/>
            <a:ext cx="7543800" cy="4354974"/>
          </a:xfrm>
        </p:spPr>
        <p:txBody>
          <a:bodyPr>
            <a:normAutofit/>
          </a:bodyPr>
          <a:lstStyle/>
          <a:p>
            <a:endParaRPr lang="sl-SI" sz="1300" dirty="0"/>
          </a:p>
          <a:p>
            <a:r>
              <a:rPr lang="sl-SI" sz="1600" dirty="0"/>
              <a:t>The main part of the questionnaire asked about the feasibility and relevance of the CS elective curriculum.</a:t>
            </a:r>
          </a:p>
          <a:p>
            <a:r>
              <a:rPr lang="sl-SI" sz="1600" dirty="0"/>
              <a:t>Teachers believe the placement of the subject is appropriate, but suggest developing digital literacies separately and moving more complex topics to the third cycle (for grades 7-9)</a:t>
            </a:r>
          </a:p>
          <a:p>
            <a:r>
              <a:rPr lang="sl-SI" sz="1600" dirty="0"/>
              <a:t>According to the teachers, the main reasons for poor performance are too large groups of students with heterogeneous backgrounds in the class (combined groups)</a:t>
            </a:r>
          </a:p>
          <a:p>
            <a:r>
              <a:rPr lang="sl-SI" sz="1600" dirty="0"/>
              <a:t>According to the teachers, participation in the elective CS affects the results of Pišek, the competition in block-based programming, but not the results of Bober, the competition in CT</a:t>
            </a:r>
          </a:p>
          <a:p>
            <a:endParaRPr lang="sl-SI" sz="13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564C7-9DFE-1DBC-C72C-1D8A3AC1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102" y="6272784"/>
            <a:ext cx="47457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IFIP WCCE 2022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23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6"/>
          <p:cNvSpPr>
            <a:spLocks noGrp="1"/>
          </p:cNvSpPr>
          <p:nvPr>
            <p:ph type="title"/>
          </p:nvPr>
        </p:nvSpPr>
        <p:spPr>
          <a:xfrm>
            <a:off x="4741295" y="418814"/>
            <a:ext cx="3974690" cy="120700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sl-SI" sz="3000" dirty="0">
                <a:latin typeface="Verdana" pitchFamily="34" charset="0"/>
              </a:rPr>
              <a:t>INFORMATICS (CS) in primary school</a:t>
            </a:r>
          </a:p>
        </p:txBody>
      </p:sp>
      <p:sp>
        <p:nvSpPr>
          <p:cNvPr id="14338" name="Content Placeholder 7"/>
          <p:cNvSpPr>
            <a:spLocks noGrp="1"/>
          </p:cNvSpPr>
          <p:nvPr>
            <p:ph idx="1"/>
          </p:nvPr>
        </p:nvSpPr>
        <p:spPr>
          <a:xfrm>
            <a:off x="4800600" y="2448306"/>
            <a:ext cx="3974689" cy="30380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100" dirty="0"/>
              <a:t>In Slovenian primary school, the subject of computer science (CS) is </a:t>
            </a:r>
            <a:r>
              <a:rPr lang="en-GB" sz="2100" b="1" dirty="0"/>
              <a:t>not part of the compulsory curriculum</a:t>
            </a:r>
            <a:r>
              <a:rPr lang="en-GB" sz="2100" dirty="0"/>
              <a:t>. </a:t>
            </a:r>
          </a:p>
          <a:p>
            <a:pPr marL="0" indent="0">
              <a:buNone/>
            </a:pPr>
            <a:endParaRPr lang="sl-SI" sz="1350" dirty="0">
              <a:latin typeface="Verdana" pitchFamily="34" charset="0"/>
            </a:endParaRPr>
          </a:p>
          <a:p>
            <a:pPr marL="462915" lvl="1" indent="-257175">
              <a:buFont typeface="+mj-lt"/>
              <a:buAutoNum type="arabicPeriod"/>
            </a:pPr>
            <a:r>
              <a:rPr lang="sl-SI" dirty="0">
                <a:latin typeface="Verdana" pitchFamily="34" charset="0"/>
              </a:rPr>
              <a:t>optional elective subject Computer science in grades 4-6 (9-12 years) since 2014</a:t>
            </a:r>
          </a:p>
          <a:p>
            <a:pPr marL="462915" lvl="1" indent="-257175">
              <a:buFont typeface="+mj-lt"/>
              <a:buAutoNum type="arabicPeriod"/>
            </a:pPr>
            <a:r>
              <a:rPr lang="sl-SI" dirty="0">
                <a:latin typeface="Verdana" pitchFamily="34" charset="0"/>
              </a:rPr>
              <a:t>elective subjects in grades 6-9 (12-15 years): </a:t>
            </a:r>
          </a:p>
          <a:p>
            <a:pPr lvl="2"/>
            <a:r>
              <a:rPr lang="sl-SI" i="1" dirty="0">
                <a:latin typeface="Verdana" pitchFamily="34" charset="0"/>
              </a:rPr>
              <a:t>Text editing</a:t>
            </a:r>
            <a:r>
              <a:rPr lang="sl-SI" dirty="0">
                <a:latin typeface="Verdana" pitchFamily="34" charset="0"/>
              </a:rPr>
              <a:t>, </a:t>
            </a:r>
          </a:p>
          <a:p>
            <a:pPr lvl="2"/>
            <a:r>
              <a:rPr lang="sl-SI" i="1" dirty="0">
                <a:latin typeface="Verdana" pitchFamily="34" charset="0"/>
              </a:rPr>
              <a:t>Multimedia</a:t>
            </a:r>
            <a:r>
              <a:rPr lang="sl-SI" dirty="0">
                <a:latin typeface="Verdana" pitchFamily="34" charset="0"/>
              </a:rPr>
              <a:t>,</a:t>
            </a:r>
            <a:r>
              <a:rPr lang="sl-SI" i="1" dirty="0">
                <a:latin typeface="Verdana" pitchFamily="34" charset="0"/>
              </a:rPr>
              <a:t> </a:t>
            </a:r>
          </a:p>
          <a:p>
            <a:pPr lvl="2"/>
            <a:r>
              <a:rPr lang="sl-SI" i="1" dirty="0">
                <a:latin typeface="Verdana" pitchFamily="34" charset="0"/>
              </a:rPr>
              <a:t>Computer Networks</a:t>
            </a:r>
          </a:p>
          <a:p>
            <a:pPr marL="548640" lvl="2" indent="0">
              <a:buNone/>
            </a:pPr>
            <a:endParaRPr lang="sl-SI" i="1" dirty="0">
              <a:latin typeface="Verdana" pitchFamily="34" charset="0"/>
            </a:endParaRPr>
          </a:p>
          <a:p>
            <a:pPr lvl="1"/>
            <a:endParaRPr lang="sl-SI" dirty="0">
              <a:latin typeface="Verdana" pitchFamily="34" charset="0"/>
            </a:endParaRPr>
          </a:p>
          <a:p>
            <a:pPr marL="205740" lvl="1" indent="0">
              <a:buNone/>
            </a:pPr>
            <a:endParaRPr lang="sl-SI" dirty="0">
              <a:latin typeface="Verdan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6102" y="5561838"/>
            <a:ext cx="4745736" cy="273844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r>
              <a:rPr lang="en-US"/>
              <a:t>IFIP WCCE 2022</a:t>
            </a:r>
          </a:p>
        </p:txBody>
      </p:sp>
      <p:pic>
        <p:nvPicPr>
          <p:cNvPr id="3074" name="Picture 2" descr="Racunalništvo">
            <a:extLst>
              <a:ext uri="{FF2B5EF4-FFF2-40B4-BE49-F238E27FC236}">
                <a16:creationId xmlns:a16="http://schemas.microsoft.com/office/drawing/2014/main" id="{F9F38842-D3A8-D63C-388B-70EF967E1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204" y="2130981"/>
            <a:ext cx="2271532" cy="259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RAČUNALNIŠTVO">
            <a:extLst>
              <a:ext uri="{FF2B5EF4-FFF2-40B4-BE49-F238E27FC236}">
                <a16:creationId xmlns:a16="http://schemas.microsoft.com/office/drawing/2014/main" id="{1B740320-EBCF-183B-C8D4-11F1C4702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5" y="257298"/>
            <a:ext cx="2485466" cy="351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51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6"/>
          <p:cNvSpPr>
            <a:spLocks noGrp="1"/>
          </p:cNvSpPr>
          <p:nvPr>
            <p:ph type="title"/>
          </p:nvPr>
        </p:nvSpPr>
        <p:spPr>
          <a:xfrm>
            <a:off x="4800600" y="1220724"/>
            <a:ext cx="3974690" cy="120700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sl-SI" sz="3000" dirty="0">
                <a:latin typeface="Verdana" pitchFamily="34" charset="0"/>
              </a:rPr>
              <a:t>InformaticS IN secondary school</a:t>
            </a:r>
          </a:p>
        </p:txBody>
      </p:sp>
      <p:sp>
        <p:nvSpPr>
          <p:cNvPr id="14338" name="Content Placeholder 7"/>
          <p:cNvSpPr>
            <a:spLocks noGrp="1"/>
          </p:cNvSpPr>
          <p:nvPr>
            <p:ph idx="1"/>
          </p:nvPr>
        </p:nvSpPr>
        <p:spPr>
          <a:xfrm>
            <a:off x="4800600" y="2448306"/>
            <a:ext cx="3974689" cy="3038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600" dirty="0"/>
              <a:t>One year of Informatics in the compulsory part in the upper secondary education:</a:t>
            </a:r>
            <a:endParaRPr lang="sl-SI" sz="1600" dirty="0">
              <a:latin typeface="Verdana" pitchFamily="34" charset="0"/>
            </a:endParaRPr>
          </a:p>
          <a:p>
            <a:pPr lvl="2"/>
            <a:r>
              <a:rPr lang="sl-SI" sz="1400" dirty="0">
                <a:latin typeface="Verdana" pitchFamily="34" charset="0"/>
              </a:rPr>
              <a:t>70 hours - mandatory </a:t>
            </a:r>
          </a:p>
          <a:p>
            <a:pPr lvl="2"/>
            <a:r>
              <a:rPr lang="sl-SI" sz="1400" dirty="0">
                <a:latin typeface="Verdana" pitchFamily="34" charset="0"/>
              </a:rPr>
              <a:t>elective subject on Matura exam</a:t>
            </a:r>
          </a:p>
          <a:p>
            <a:pPr lvl="2"/>
            <a:endParaRPr lang="sl-SI" sz="1400" dirty="0">
              <a:latin typeface="Verdan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6102" y="5561838"/>
            <a:ext cx="4745736" cy="273844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r>
              <a:rPr lang="en-US" dirty="0"/>
              <a:t>IFIP WCCE 2022</a:t>
            </a:r>
          </a:p>
        </p:txBody>
      </p:sp>
      <p:pic>
        <p:nvPicPr>
          <p:cNvPr id="2050" name="Picture 2" descr="dLib.si - Učni načrt. Informatika">
            <a:extLst>
              <a:ext uri="{FF2B5EF4-FFF2-40B4-BE49-F238E27FC236}">
                <a16:creationId xmlns:a16="http://schemas.microsoft.com/office/drawing/2014/main" id="{DC0241C5-E5EB-E303-B68D-9A256D429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60" y="1605867"/>
            <a:ext cx="29146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48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04987-1650-D1CD-B57D-6394A64BC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6"/>
            <a:ext cx="2764734" cy="5528734"/>
          </a:xfrm>
        </p:spPr>
        <p:txBody>
          <a:bodyPr>
            <a:normAutofit/>
          </a:bodyPr>
          <a:lstStyle/>
          <a:p>
            <a:pPr algn="r"/>
            <a:r>
              <a:rPr lang="sl-SI" sz="3300" dirty="0">
                <a:solidFill>
                  <a:srgbClr val="FFFFFF"/>
                </a:solidFill>
              </a:rPr>
              <a:t>The state of teaching CS – worlD/</a:t>
            </a:r>
            <a:br>
              <a:rPr lang="sl-SI" sz="3300" dirty="0">
                <a:solidFill>
                  <a:srgbClr val="FFFFFF"/>
                </a:solidFill>
              </a:rPr>
            </a:br>
            <a:r>
              <a:rPr lang="sl-SI" sz="3300" dirty="0">
                <a:solidFill>
                  <a:srgbClr val="FFFFFF"/>
                </a:solidFill>
              </a:rPr>
              <a:t>Slovenia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A7D41-129B-7788-925B-4B4D1F898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sl-SI" sz="1900" dirty="0"/>
              <a:t>WORLD: </a:t>
            </a:r>
          </a:p>
          <a:p>
            <a:pPr marL="0" indent="0">
              <a:buNone/>
            </a:pPr>
            <a:r>
              <a:rPr lang="sl-SI" sz="1900" dirty="0"/>
              <a:t>Modern CS education turns to teaching core content in the compulsory part of the curriculum and usually throughout the educational chain</a:t>
            </a:r>
          </a:p>
          <a:p>
            <a:pPr marL="0" indent="0">
              <a:buNone/>
            </a:pPr>
            <a:r>
              <a:rPr lang="sl-SI" sz="1900" dirty="0"/>
              <a:t>SLOVENIA:  </a:t>
            </a:r>
          </a:p>
          <a:p>
            <a:pPr marL="0" indent="0">
              <a:buNone/>
            </a:pPr>
            <a:r>
              <a:rPr lang="sl-SI" sz="1900" dirty="0"/>
              <a:t>there is only one year of CS instruction in the compulsory part of general education in a grammar school, which has a fairly open curriculum.</a:t>
            </a:r>
          </a:p>
          <a:p>
            <a:pPr marL="0" indent="0">
              <a:buNone/>
            </a:pPr>
            <a:r>
              <a:rPr lang="sl-SI" sz="1900" dirty="0"/>
              <a:t>Differences in prior knowledge at entry to upper secondary education as a result of (non)attendance of elective subjects in primary education.</a:t>
            </a:r>
          </a:p>
          <a:p>
            <a:pPr marL="0" indent="0">
              <a:buNone/>
            </a:pPr>
            <a:r>
              <a:rPr lang="sl-SI" sz="1900" dirty="0"/>
              <a:t>Elective subject CS: </a:t>
            </a:r>
          </a:p>
          <a:p>
            <a:pPr marL="0" indent="0">
              <a:buNone/>
            </a:pPr>
            <a:r>
              <a:rPr lang="sl-SI" sz="1900" dirty="0"/>
              <a:t>Heterogeneous groups, harder to reach standards, lack of materials, </a:t>
            </a:r>
            <a:r>
              <a:rPr lang="en-GB" sz="1900" dirty="0"/>
              <a:t>mostly develop  competencies</a:t>
            </a:r>
            <a:endParaRPr lang="sl-SI" sz="1900" i="1" dirty="0">
              <a:latin typeface="Verdana" pitchFamily="34" charset="0"/>
            </a:endParaRPr>
          </a:p>
          <a:p>
            <a:pPr marL="0" indent="0">
              <a:buNone/>
            </a:pPr>
            <a:endParaRPr lang="sl-SI" sz="19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C2B88-84DF-85D7-C37C-A61B7A4A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0335" y="6272784"/>
            <a:ext cx="45558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IFIP WCCE 2022</a:t>
            </a:r>
          </a:p>
        </p:txBody>
      </p:sp>
      <p:sp>
        <p:nvSpPr>
          <p:cNvPr id="20" name="Oval 24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2" name="Oval 26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49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ačunalništvo in informatika za vse | SIO">
            <a:extLst>
              <a:ext uri="{FF2B5EF4-FFF2-40B4-BE49-F238E27FC236}">
                <a16:creationId xmlns:a16="http://schemas.microsoft.com/office/drawing/2014/main" id="{D03D7001-AF1E-898A-A3EE-9D9586615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63" y="321094"/>
            <a:ext cx="6717437" cy="355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C3A065-8D4E-E809-E5F4-2C9FB4CC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The state of teaching CS - RINOS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8DDEA-9B05-77BA-003E-857BC8064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57984"/>
            <a:ext cx="7772400" cy="405079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expert group RINOS (form 2017, convened by Ministry od </a:t>
            </a:r>
            <a:r>
              <a:rPr lang="en-GB" dirty="0" err="1"/>
              <a:t>edu</a:t>
            </a:r>
            <a:r>
              <a:rPr lang="en-GB" dirty="0"/>
              <a:t>.)</a:t>
            </a:r>
          </a:p>
          <a:p>
            <a:r>
              <a:rPr lang="en-GB" dirty="0"/>
              <a:t>Slovene </a:t>
            </a:r>
            <a:r>
              <a:rPr lang="en-GB" b="1" dirty="0"/>
              <a:t>RINOS </a:t>
            </a:r>
            <a:r>
              <a:rPr lang="en-GB" dirty="0"/>
              <a:t>= </a:t>
            </a:r>
            <a:r>
              <a:rPr lang="en-GB" dirty="0" err="1"/>
              <a:t>Strokovna</a:t>
            </a:r>
            <a:r>
              <a:rPr lang="en-GB" dirty="0"/>
              <a:t> </a:t>
            </a:r>
            <a:r>
              <a:rPr lang="en-GB" dirty="0" err="1"/>
              <a:t>delovna</a:t>
            </a:r>
            <a:r>
              <a:rPr lang="en-GB" dirty="0"/>
              <a:t> </a:t>
            </a:r>
            <a:r>
              <a:rPr lang="en-GB" dirty="0" err="1"/>
              <a:t>skupina</a:t>
            </a:r>
            <a:r>
              <a:rPr lang="en-GB" dirty="0"/>
              <a:t> za </a:t>
            </a:r>
            <a:r>
              <a:rPr lang="en-GB" dirty="0" err="1"/>
              <a:t>analizo</a:t>
            </a:r>
            <a:r>
              <a:rPr lang="en-GB" dirty="0"/>
              <a:t> </a:t>
            </a:r>
            <a:r>
              <a:rPr lang="en-GB" dirty="0" err="1"/>
              <a:t>prisotnosti</a:t>
            </a:r>
            <a:r>
              <a:rPr lang="en-GB" dirty="0"/>
              <a:t> </a:t>
            </a:r>
            <a:r>
              <a:rPr lang="en-GB" dirty="0" err="1"/>
              <a:t>vsebin</a:t>
            </a:r>
            <a:r>
              <a:rPr lang="en-GB" dirty="0"/>
              <a:t> </a:t>
            </a:r>
            <a:r>
              <a:rPr lang="en-GB" b="1" dirty="0" err="1"/>
              <a:t>R</a:t>
            </a:r>
            <a:r>
              <a:rPr lang="en-GB" dirty="0" err="1"/>
              <a:t>ačunalništva</a:t>
            </a:r>
            <a:r>
              <a:rPr lang="en-GB" dirty="0"/>
              <a:t> in </a:t>
            </a:r>
            <a:r>
              <a:rPr lang="en-GB" b="1" dirty="0" err="1"/>
              <a:t>IN</a:t>
            </a:r>
            <a:r>
              <a:rPr lang="en-GB" dirty="0" err="1"/>
              <a:t>formatike</a:t>
            </a:r>
            <a:r>
              <a:rPr lang="en-GB" dirty="0"/>
              <a:t> v </a:t>
            </a:r>
            <a:r>
              <a:rPr lang="en-GB" dirty="0" err="1"/>
              <a:t>programih</a:t>
            </a:r>
            <a:r>
              <a:rPr lang="en-GB" dirty="0"/>
              <a:t> </a:t>
            </a:r>
            <a:r>
              <a:rPr lang="en-GB" b="1" dirty="0" err="1"/>
              <a:t>O</a:t>
            </a:r>
            <a:r>
              <a:rPr lang="en-GB" dirty="0" err="1"/>
              <a:t>snovnih</a:t>
            </a:r>
            <a:r>
              <a:rPr lang="en-GB" dirty="0"/>
              <a:t> in </a:t>
            </a:r>
            <a:r>
              <a:rPr lang="en-GB" b="1" dirty="0" err="1"/>
              <a:t>S</a:t>
            </a:r>
            <a:r>
              <a:rPr lang="en-GB" dirty="0" err="1"/>
              <a:t>rednjih</a:t>
            </a:r>
            <a:r>
              <a:rPr lang="en-GB" dirty="0"/>
              <a:t> </a:t>
            </a:r>
            <a:r>
              <a:rPr lang="en-GB" dirty="0" err="1"/>
              <a:t>šol</a:t>
            </a:r>
            <a:r>
              <a:rPr lang="en-GB" dirty="0"/>
              <a:t> </a:t>
            </a:r>
            <a:r>
              <a:rPr lang="en-GB" dirty="0" err="1"/>
              <a:t>ter</a:t>
            </a:r>
            <a:r>
              <a:rPr lang="en-GB" dirty="0"/>
              <a:t> za </a:t>
            </a:r>
            <a:r>
              <a:rPr lang="en-GB" dirty="0" err="1"/>
              <a:t>pripravo</a:t>
            </a:r>
            <a:r>
              <a:rPr lang="en-GB" dirty="0"/>
              <a:t> </a:t>
            </a:r>
            <a:r>
              <a:rPr lang="en-GB" dirty="0" err="1"/>
              <a:t>študije</a:t>
            </a:r>
            <a:r>
              <a:rPr lang="en-GB" dirty="0"/>
              <a:t> o </a:t>
            </a:r>
            <a:r>
              <a:rPr lang="en-GB" dirty="0" err="1"/>
              <a:t>možnih</a:t>
            </a:r>
            <a:r>
              <a:rPr lang="en-GB" dirty="0"/>
              <a:t> </a:t>
            </a:r>
            <a:r>
              <a:rPr lang="en-GB" dirty="0" err="1"/>
              <a:t>spremembah</a:t>
            </a:r>
            <a:endParaRPr lang="en-GB" dirty="0"/>
          </a:p>
          <a:p>
            <a:pPr lvl="1"/>
            <a:r>
              <a:rPr lang="en-GB" dirty="0"/>
              <a:t>which translates to English as an </a:t>
            </a:r>
            <a:r>
              <a:rPr lang="en-GB" i="1" dirty="0"/>
              <a:t>Expert working group for analysis of Computer Science topics presence in primary and secondary schools, and for a preparation of proposal of possible changes</a:t>
            </a:r>
            <a:r>
              <a:rPr lang="en-GB" dirty="0"/>
              <a:t>. </a:t>
            </a:r>
          </a:p>
          <a:p>
            <a:r>
              <a:rPr lang="en-GB" dirty="0"/>
              <a:t>In 2018, the RINOS Expert Group made a proposal, that was also approved by the The Slovenian  Academy of Sciences and Arts, to change the curricula by introduction of the compulsory subject CS into primary and secondary schools. </a:t>
            </a:r>
          </a:p>
          <a:p>
            <a:r>
              <a:rPr lang="sl-SI" dirty="0">
                <a:hlinkClick r:id="rId3"/>
              </a:rPr>
              <a:t>https://www.racunalnistvo-in-informatika-za-vse.si/</a:t>
            </a:r>
            <a:r>
              <a:rPr lang="sl-SI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D83C9-AAA7-118B-8DA5-0FC96BB4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5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63D55-D838-26EE-C6C9-A86535CC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The state of teaching 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7B8C0-DE05-E337-CC6F-460E445D0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Working on introduction of CS as a compulsory subject from kindergarten to the end of secondary education (ISCED0-3).</a:t>
            </a:r>
          </a:p>
          <a:p>
            <a:r>
              <a:rPr lang="en-GB" dirty="0"/>
              <a:t>Following the K12CS framework</a:t>
            </a:r>
          </a:p>
          <a:p>
            <a:r>
              <a:rPr lang="en-GB" dirty="0"/>
              <a:t>However, shifting the focus from digital literacy to core CS concepts requires a change in teaching methods and the creation of appropriate instructional materials </a:t>
            </a:r>
            <a:r>
              <a:rPr lang="en-GB" b="1" dirty="0">
                <a:solidFill>
                  <a:srgbClr val="FF0000"/>
                </a:solidFill>
              </a:rPr>
              <a:t>– properly educated teachers are the key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2E4DB-6A23-9F57-B4BB-DEDAD313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</p:spTree>
    <p:extLst>
      <p:ext uri="{BB962C8B-B14F-4D97-AF65-F5344CB8AC3E}">
        <p14:creationId xmlns:p14="http://schemas.microsoft.com/office/powerpoint/2010/main" val="52836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59965F-588F-15C8-E29A-D810CBDFB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6"/>
            <a:ext cx="2764734" cy="5528734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The state of teaching computer science </a:t>
            </a:r>
            <a:endParaRPr lang="en-SI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0CEF6-22FC-6225-2D3F-2CA2D4905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anchor="ctr">
            <a:normAutofit/>
          </a:bodyPr>
          <a:lstStyle/>
          <a:p>
            <a:r>
              <a:rPr lang="en-GB" sz="1900" dirty="0"/>
              <a:t>What are the results of the introduction of the "new" elective CS </a:t>
            </a:r>
            <a:r>
              <a:rPr lang="sl-SI" sz="1800" dirty="0"/>
              <a:t>in grades 4-6</a:t>
            </a:r>
            <a:r>
              <a:rPr lang="en-GB" sz="1900" dirty="0"/>
              <a:t>?</a:t>
            </a:r>
          </a:p>
          <a:p>
            <a:r>
              <a:rPr lang="en-GB" sz="1900" dirty="0"/>
              <a:t>Unfortunately, only the monitoring report for electives for the </a:t>
            </a:r>
            <a:r>
              <a:rPr lang="en-SI" dirty="0"/>
              <a:t>2014/15</a:t>
            </a:r>
            <a:r>
              <a:rPr lang="en-GB" sz="1900" dirty="0"/>
              <a:t> school years (published in 2018) </a:t>
            </a:r>
          </a:p>
          <a:p>
            <a:endParaRPr lang="en-GB" sz="1900" dirty="0"/>
          </a:p>
          <a:p>
            <a:pPr marL="0" indent="0">
              <a:buNone/>
            </a:pPr>
            <a:r>
              <a:rPr lang="en-GB" sz="1900" dirty="0" err="1"/>
              <a:t>Nolimal</a:t>
            </a:r>
            <a:r>
              <a:rPr lang="en-GB" sz="1900" dirty="0"/>
              <a:t>, F., </a:t>
            </a:r>
            <a:r>
              <a:rPr lang="en-GB" sz="1900" dirty="0" err="1"/>
              <a:t>Kač</a:t>
            </a:r>
            <a:r>
              <a:rPr lang="en-GB" sz="1900" dirty="0"/>
              <a:t>, L., </a:t>
            </a:r>
            <a:r>
              <a:rPr lang="en-GB" sz="1900" dirty="0" err="1"/>
              <a:t>Krajnc</a:t>
            </a:r>
            <a:r>
              <a:rPr lang="en-GB" sz="1900" dirty="0"/>
              <a:t>, R., </a:t>
            </a:r>
            <a:r>
              <a:rPr lang="en-GB" sz="1900" dirty="0" err="1"/>
              <a:t>Fišer</a:t>
            </a:r>
            <a:r>
              <a:rPr lang="en-GB" sz="1900" dirty="0"/>
              <a:t>, G., </a:t>
            </a:r>
            <a:r>
              <a:rPr lang="en-GB" sz="1900" dirty="0" err="1"/>
              <a:t>Sotošek</a:t>
            </a:r>
            <a:r>
              <a:rPr lang="en-GB" sz="1900" dirty="0"/>
              <a:t>, G. &amp; </a:t>
            </a:r>
            <a:r>
              <a:rPr lang="en-GB" sz="1900" dirty="0" err="1"/>
              <a:t>Breznik</a:t>
            </a:r>
            <a:r>
              <a:rPr lang="en-GB" sz="1900" dirty="0"/>
              <a:t>, G.: </a:t>
            </a:r>
            <a:r>
              <a:rPr lang="en-GB" sz="1900" dirty="0" err="1"/>
              <a:t>Poročilo</a:t>
            </a:r>
            <a:r>
              <a:rPr lang="en-GB" sz="1900" dirty="0"/>
              <a:t> za </a:t>
            </a:r>
            <a:r>
              <a:rPr lang="en-GB" sz="1900" dirty="0" err="1"/>
              <a:t>spremljanje</a:t>
            </a:r>
            <a:r>
              <a:rPr lang="en-GB" sz="1900" dirty="0"/>
              <a:t> </a:t>
            </a:r>
            <a:r>
              <a:rPr lang="en-GB" sz="1900" dirty="0" err="1"/>
              <a:t>neobveznih</a:t>
            </a:r>
            <a:r>
              <a:rPr lang="en-GB" sz="1900" dirty="0"/>
              <a:t> </a:t>
            </a:r>
            <a:r>
              <a:rPr lang="en-GB" sz="1900" dirty="0" err="1"/>
              <a:t>izbirnih</a:t>
            </a:r>
            <a:r>
              <a:rPr lang="en-GB" sz="1900" dirty="0"/>
              <a:t> </a:t>
            </a:r>
            <a:r>
              <a:rPr lang="en-GB" sz="1900" dirty="0" err="1"/>
              <a:t>predmetov</a:t>
            </a:r>
            <a:r>
              <a:rPr lang="en-GB" sz="1900" dirty="0"/>
              <a:t> za </a:t>
            </a:r>
            <a:r>
              <a:rPr lang="en-GB" sz="1900" dirty="0" err="1"/>
              <a:t>šolsko</a:t>
            </a:r>
            <a:r>
              <a:rPr lang="en-GB" sz="1900" dirty="0"/>
              <a:t> </a:t>
            </a:r>
            <a:r>
              <a:rPr lang="en-GB" sz="1900" dirty="0" err="1"/>
              <a:t>leto</a:t>
            </a:r>
            <a:r>
              <a:rPr lang="en-GB" sz="1900" dirty="0"/>
              <a:t> 2015/16 (2018). </a:t>
            </a:r>
            <a:r>
              <a:rPr lang="en-GB" sz="1900" dirty="0" err="1"/>
              <a:t>Zavod</a:t>
            </a:r>
            <a:r>
              <a:rPr lang="en-GB" sz="1900" dirty="0"/>
              <a:t> </a:t>
            </a:r>
            <a:r>
              <a:rPr lang="en-GB" sz="1900" dirty="0" err="1"/>
              <a:t>Republike</a:t>
            </a:r>
            <a:r>
              <a:rPr lang="en-GB" sz="1900" dirty="0"/>
              <a:t> </a:t>
            </a:r>
            <a:r>
              <a:rPr lang="en-GB" sz="1900" dirty="0" err="1"/>
              <a:t>Slovenije</a:t>
            </a:r>
            <a:r>
              <a:rPr lang="en-GB" sz="1900" dirty="0"/>
              <a:t> za </a:t>
            </a:r>
            <a:r>
              <a:rPr lang="en-GB" sz="1900" dirty="0" err="1"/>
              <a:t>šolstvo</a:t>
            </a:r>
            <a:r>
              <a:rPr lang="en-GB" sz="1900" dirty="0"/>
              <a:t>. https://</a:t>
            </a:r>
            <a:r>
              <a:rPr lang="en-GB" sz="1900" dirty="0" err="1"/>
              <a:t>www.zrss.si</a:t>
            </a:r>
            <a:r>
              <a:rPr lang="en-GB" sz="1900" dirty="0"/>
              <a:t>/</a:t>
            </a:r>
            <a:r>
              <a:rPr lang="en-GB" sz="1900" dirty="0" err="1"/>
              <a:t>digitalnaknjiznica</a:t>
            </a:r>
            <a:r>
              <a:rPr lang="en-GB" sz="1900" dirty="0"/>
              <a:t>/</a:t>
            </a:r>
            <a:r>
              <a:rPr lang="en-GB" sz="1900" dirty="0" err="1"/>
              <a:t>Porocilo_NIP</a:t>
            </a:r>
            <a:r>
              <a:rPr lang="en-GB" sz="1900" dirty="0"/>
              <a:t>/ </a:t>
            </a:r>
          </a:p>
          <a:p>
            <a:endParaRPr lang="en-GB" sz="1900" dirty="0"/>
          </a:p>
          <a:p>
            <a:pPr marL="0" indent="0">
              <a:buNone/>
            </a:pPr>
            <a:endParaRPr lang="en-SI" sz="19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D941B-EC5B-EB22-2D1F-9F64CED67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0335" y="6272784"/>
            <a:ext cx="45558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IFIP WCCE 2022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94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9F1D-1A7E-7C3B-9A36-7ADBEA488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SOme</a:t>
            </a:r>
            <a:r>
              <a:rPr lang="en-US" dirty="0"/>
              <a:t> of the most interesting 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C3BC01-4B10-5AC8-EC0F-801A195C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IFIP WCCE 2022</a:t>
            </a:r>
          </a:p>
        </p:txBody>
      </p:sp>
    </p:spTree>
    <p:extLst>
      <p:ext uri="{BB962C8B-B14F-4D97-AF65-F5344CB8AC3E}">
        <p14:creationId xmlns:p14="http://schemas.microsoft.com/office/powerpoint/2010/main" val="3397812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12523</TotalTime>
  <Words>1263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Wood Type</vt:lpstr>
      <vt:lpstr>Elective Subject  Computer Science in  Primary School –  the teachers' opinions</vt:lpstr>
      <vt:lpstr>PowerPoint Presentation</vt:lpstr>
      <vt:lpstr>INFORMATICS (CS) in primary school</vt:lpstr>
      <vt:lpstr>InformaticS IN secondary school</vt:lpstr>
      <vt:lpstr>The state of teaching CS – worlD/ Slovenia</vt:lpstr>
      <vt:lpstr>The state of teaching CS - RINOS</vt:lpstr>
      <vt:lpstr>The state of teaching CS</vt:lpstr>
      <vt:lpstr>The state of teaching computer science </vt:lpstr>
      <vt:lpstr>SOme of the most interesting results</vt:lpstr>
      <vt:lpstr>Feasibility and relevance of the CS elective curriculum</vt:lpstr>
      <vt:lpstr>Influence of elective CS on Bebras and Pišek</vt:lpstr>
      <vt:lpstr>Sample</vt:lpstr>
      <vt:lpstr>CS course placement</vt:lpstr>
      <vt:lpstr>The general goals of the curriculum (are understandable)</vt:lpstr>
      <vt:lpstr>The general objectives of the curriculum</vt:lpstr>
      <vt:lpstr>We analyse the coverage of topics in the combined groups</vt:lpstr>
      <vt:lpstr>Algorithms thematic strand achieving the operational objectives (combined groups)</vt:lpstr>
      <vt:lpstr>Data thematic strand achieving the operational objectives (combined groups)</vt:lpstr>
      <vt:lpstr>Competitions</vt:lpstr>
      <vt:lpstr>Competitions</vt:lpstr>
      <vt:lpstr>What challenges do you face when teaching CS, aside from the fact that it is an elective?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Elective Subject Computer Science in Primary School – the teachers' opinions</dc:title>
  <dc:creator>Nancovska Serbec, Irena</dc:creator>
  <cp:lastModifiedBy>Nancovska Serbec, Irena</cp:lastModifiedBy>
  <cp:revision>58</cp:revision>
  <dcterms:created xsi:type="dcterms:W3CDTF">2022-07-30T17:36:09Z</dcterms:created>
  <dcterms:modified xsi:type="dcterms:W3CDTF">2022-08-25T13:02:34Z</dcterms:modified>
</cp:coreProperties>
</file>