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4" r:id="rId1"/>
  </p:sldMasterIdLst>
  <p:notesMasterIdLst>
    <p:notesMasterId r:id="rId18"/>
  </p:notesMasterIdLst>
  <p:handoutMasterIdLst>
    <p:handoutMasterId r:id="rId19"/>
  </p:handoutMasterIdLst>
  <p:sldIdLst>
    <p:sldId id="309" r:id="rId2"/>
    <p:sldId id="463" r:id="rId3"/>
    <p:sldId id="464" r:id="rId4"/>
    <p:sldId id="466" r:id="rId5"/>
    <p:sldId id="465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76" r:id="rId16"/>
    <p:sldId id="423" r:id="rId17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6600"/>
    <a:srgbClr val="FF9966"/>
    <a:srgbClr val="969696"/>
    <a:srgbClr val="B2B2B2"/>
    <a:srgbClr val="DDDDDD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7" autoAdjust="0"/>
    <p:restoredTop sz="94709" autoAdjust="0"/>
  </p:normalViewPr>
  <p:slideViewPr>
    <p:cSldViewPr>
      <p:cViewPr>
        <p:scale>
          <a:sx n="70" d="100"/>
          <a:sy n="70" d="100"/>
        </p:scale>
        <p:origin x="-1003" y="-288"/>
      </p:cViewPr>
      <p:guideLst>
        <p:guide orient="horz" pos="891"/>
        <p:guide pos="567"/>
      </p:guideLst>
    </p:cSldViewPr>
  </p:slideViewPr>
  <p:outlineViewPr>
    <p:cViewPr>
      <p:scale>
        <a:sx n="33" d="100"/>
        <a:sy n="33" d="100"/>
      </p:scale>
      <p:origin x="0" y="26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98F9D81-9323-4384-B99D-248F6B216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98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9AD6A48-102B-4029-8F89-07C2EC5C93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8026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2F61F2-5B7C-4F09-920A-22D9939708FD}" type="slidenum">
              <a:rPr lang="pl-PL" altLang="pl-PL" smtClean="0"/>
              <a:pPr eaLnBrk="1" hangingPunct="1">
                <a:spcBef>
                  <a:spcPct val="0"/>
                </a:spcBef>
              </a:pPr>
              <a:t>1</a:t>
            </a:fld>
            <a:endParaRPr lang="pl-PL" altLang="pl-PL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74756" name="Symbol zastępczy numeru slajd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D356EF7-BF4A-4A7E-A558-CCC8A35AAA46}" type="slidenum">
              <a:rPr lang="pl-PL" altLang="pl-PL" smtClean="0"/>
              <a:pPr eaLnBrk="1" hangingPunct="1">
                <a:spcBef>
                  <a:spcPct val="0"/>
                </a:spcBef>
                <a:defRPr/>
              </a:pPr>
              <a:t>13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 smtClean="0"/>
          </a:p>
        </p:txBody>
      </p:sp>
      <p:sp>
        <p:nvSpPr>
          <p:cNvPr id="74756" name="Symbol zastępczy numeru slajd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D356EF7-BF4A-4A7E-A558-CCC8A35AAA46}" type="slidenum">
              <a:rPr lang="pl-PL" altLang="pl-PL" smtClean="0"/>
              <a:pPr eaLnBrk="1" hangingPunct="1">
                <a:spcBef>
                  <a:spcPct val="0"/>
                </a:spcBef>
                <a:defRPr/>
              </a:pPr>
              <a:t>14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74756" name="Symbol zastępczy numeru slajd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8AA4783-C599-4D33-B0B8-96028AA580E9}" type="slidenum">
              <a:rPr lang="pl-PL" altLang="pl-PL" smtClean="0"/>
              <a:pPr eaLnBrk="1" hangingPunct="1">
                <a:spcBef>
                  <a:spcPct val="0"/>
                </a:spcBef>
                <a:defRPr/>
              </a:pPr>
              <a:t>15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74756" name="Symbol zastępczy numeru slajd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D356EF7-BF4A-4A7E-A558-CCC8A35AAA46}" type="slidenum">
              <a:rPr lang="pl-PL" altLang="pl-PL" smtClean="0"/>
              <a:pPr eaLnBrk="1" hangingPunct="1">
                <a:spcBef>
                  <a:spcPct val="0"/>
                </a:spcBef>
                <a:defRPr/>
              </a:pPr>
              <a:t>3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74756" name="Symbol zastępczy numeru slajd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D356EF7-BF4A-4A7E-A558-CCC8A35AAA46}" type="slidenum">
              <a:rPr lang="pl-PL" altLang="pl-PL" smtClean="0"/>
              <a:pPr eaLnBrk="1" hangingPunct="1">
                <a:spcBef>
                  <a:spcPct val="0"/>
                </a:spcBef>
                <a:defRPr/>
              </a:pPr>
              <a:t>4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7F111A-7460-4880-B3D9-5D9330C812AB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74756" name="Symbol zastępczy numeru slajd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057A590-5587-4932-A318-33673349BA2C}" type="slidenum">
              <a:rPr lang="pl-PL" altLang="pl-PL" smtClean="0"/>
              <a:pPr eaLnBrk="1" hangingPunct="1">
                <a:spcBef>
                  <a:spcPct val="0"/>
                </a:spcBef>
                <a:defRPr/>
              </a:pPr>
              <a:t>6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74756" name="Symbol zastępczy numeru slajd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057A590-5587-4932-A318-33673349BA2C}" type="slidenum">
              <a:rPr lang="pl-PL" altLang="pl-PL" smtClean="0"/>
              <a:pPr eaLnBrk="1" hangingPunct="1">
                <a:spcBef>
                  <a:spcPct val="0"/>
                </a:spcBef>
                <a:defRPr/>
              </a:pPr>
              <a:t>7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74756" name="Symbol zastępczy numeru slajd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057A590-5587-4932-A318-33673349BA2C}" type="slidenum">
              <a:rPr lang="pl-PL" altLang="pl-PL" smtClean="0"/>
              <a:pPr eaLnBrk="1" hangingPunct="1">
                <a:spcBef>
                  <a:spcPct val="0"/>
                </a:spcBef>
                <a:defRPr/>
              </a:pPr>
              <a:t>8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74756" name="Symbol zastępczy numeru slajd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057A590-5587-4932-A318-33673349BA2C}" type="slidenum">
              <a:rPr lang="pl-PL" altLang="pl-PL" smtClean="0"/>
              <a:pPr eaLnBrk="1" hangingPunct="1">
                <a:spcBef>
                  <a:spcPct val="0"/>
                </a:spcBef>
                <a:defRPr/>
              </a:pPr>
              <a:t>9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74756" name="Symbol zastępczy numeru slajd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057A590-5587-4932-A318-33673349BA2C}" type="slidenum">
              <a:rPr lang="pl-PL" altLang="pl-PL" smtClean="0"/>
              <a:pPr eaLnBrk="1" hangingPunct="1">
                <a:spcBef>
                  <a:spcPct val="0"/>
                </a:spcBef>
                <a:defRPr/>
              </a:pPr>
              <a:t>10</a:t>
            </a:fld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l-PL" altLang="pl-PL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l-PL" altLang="pl-PL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l-PL" altLang="pl-PL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l-PL" altLang="pl-PL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pl-PL" altLang="pl-PL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pl-PL" altLang="pl-PL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pl-PL" altLang="pl-PL" smtClean="0"/>
            </a:p>
          </p:txBody>
        </p:sp>
      </p:grpSp>
      <p:sp>
        <p:nvSpPr>
          <p:cNvPr id="14" name="Text Box 20"/>
          <p:cNvSpPr txBox="1">
            <a:spLocks noChangeArrowheads="1"/>
          </p:cNvSpPr>
          <p:nvPr userDrawn="1"/>
        </p:nvSpPr>
        <p:spPr bwMode="auto">
          <a:xfrm>
            <a:off x="827088" y="990600"/>
            <a:ext cx="5975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l-PL" sz="1400" b="1" smtClean="0">
                <a:solidFill>
                  <a:schemeClr val="bg1"/>
                </a:solidFill>
                <a:latin typeface="Arial" pitchFamily="34" charset="0"/>
              </a:rPr>
              <a:t>Ewolucja szkoły ku elastycznemu systemowi kształcenia </a:t>
            </a:r>
            <a:r>
              <a:rPr lang="pl-PL" sz="1400" b="1" i="1" smtClean="0">
                <a:solidFill>
                  <a:schemeClr val="bg1"/>
                </a:solidFill>
                <a:latin typeface="Arial" pitchFamily="34" charset="0"/>
              </a:rPr>
              <a:t>M.M. Sysło</a:t>
            </a:r>
          </a:p>
        </p:txBody>
      </p:sp>
      <p:sp>
        <p:nvSpPr>
          <p:cNvPr id="3420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00113" y="1412875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Kliknij, aby edytować styl wzorca tytułu</a:t>
            </a:r>
          </a:p>
        </p:txBody>
      </p:sp>
      <p:sp>
        <p:nvSpPr>
          <p:cNvPr id="3420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Kliknij, aby edytować styl wzorca podtytułu</a:t>
            </a: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pl-PL"/>
              <a:t>09.03.2004</a:t>
            </a:r>
            <a:endParaRPr lang="en-US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WSiP - Kongres</a:t>
            </a:r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AD21ED6-3798-440A-82A9-DC6170FEB0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277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09.03.2004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WSiP - Kongres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954B0-2C49-40EE-B130-E96C860ABE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868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42138" y="2017713"/>
            <a:ext cx="2012950" cy="4114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00115" y="2017713"/>
            <a:ext cx="5889625" cy="4114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09.03.2004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WSiP - Kongres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4630E-2FEF-4924-B649-3DF7DB8B05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939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900115" y="3573465"/>
            <a:ext cx="7793037" cy="1462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09.03.2004</a:t>
            </a: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WSiP - Kongres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98CCD-13A9-42E3-AFD5-31C87138ED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806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09.03.2004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WSiP - Kongres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4B98E-9305-4B10-A5D2-46906670E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195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09.03.2004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WSiP - Kongres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DF5B-E2D0-4EDC-9F12-67F144F7DE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518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09.03.2004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WSiP - Kongres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D3D57-2229-4ADA-98DD-3F4EF285CE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266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09.03.2004</a:t>
            </a: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WSiP - Kongres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9AADE-76E0-465C-99A7-EB944CD4E9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364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09.03.2004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WSiP - Kongres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446CE-093E-443B-A20E-D5069F338B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22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09.03.2004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WSiP - Kongres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1EC37-1EA3-4ECF-80FE-4E4044C75C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863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09.03.2004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WSiP - Kongres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80195-D67B-4506-BC1F-D247E96A79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3347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09.03.2004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WSiP - Kongres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BA57D-132E-43A2-A46B-8EDFBECF3A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129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57346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Kliknij, aby edytować styl wzorca tytułu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Kliknij, aby edytować style wzorca tekstu</a:t>
            </a:r>
          </a:p>
          <a:p>
            <a:pPr lvl="1"/>
            <a:r>
              <a:rPr lang="en-US" altLang="pl-PL" smtClean="0"/>
              <a:t>Drugi poziom</a:t>
            </a:r>
          </a:p>
          <a:p>
            <a:pPr lvl="2"/>
            <a:r>
              <a:rPr lang="en-US" altLang="pl-PL" smtClean="0"/>
              <a:t>Trzeci poziom</a:t>
            </a:r>
          </a:p>
          <a:p>
            <a:pPr lvl="3"/>
            <a:r>
              <a:rPr lang="en-US" altLang="pl-PL" smtClean="0"/>
              <a:t>Czwarty poziom</a:t>
            </a:r>
          </a:p>
          <a:p>
            <a:pPr lvl="4"/>
            <a:r>
              <a:rPr lang="en-US" altLang="pl-PL" smtClean="0"/>
              <a:t>Piąty poziom</a:t>
            </a:r>
          </a:p>
        </p:txBody>
      </p:sp>
      <p:sp>
        <p:nvSpPr>
          <p:cNvPr id="3410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pl-PL"/>
              <a:t>09.03.2004</a:t>
            </a:r>
            <a:endParaRPr lang="en-US"/>
          </a:p>
        </p:txBody>
      </p:sp>
      <p:sp>
        <p:nvSpPr>
          <p:cNvPr id="3410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WSiP - </a:t>
            </a:r>
            <a:r>
              <a:rPr lang="en-US" err="1"/>
              <a:t>Kongres</a:t>
            </a:r>
            <a:endParaRPr lang="en-US"/>
          </a:p>
        </p:txBody>
      </p:sp>
      <p:sp>
        <p:nvSpPr>
          <p:cNvPr id="3410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D691315-1BB4-42EC-92FF-A3F3BD0366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127000" y="404813"/>
            <a:ext cx="8542338" cy="1052512"/>
            <a:chOff x="80" y="624"/>
            <a:chExt cx="5381" cy="663"/>
          </a:xfrm>
        </p:grpSpPr>
        <p:sp>
          <p:nvSpPr>
            <p:cNvPr id="1032" name="Rectangle 2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pl-PL" sz="2400" smtClean="0"/>
            </a:p>
          </p:txBody>
        </p:sp>
        <p:sp>
          <p:nvSpPr>
            <p:cNvPr id="1033" name="Rectangle 3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pl-PL" sz="2400" smtClean="0"/>
            </a:p>
          </p:txBody>
        </p:sp>
        <p:sp>
          <p:nvSpPr>
            <p:cNvPr id="1034" name="Rectangle 4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pl-PL" sz="2400" smtClean="0"/>
            </a:p>
          </p:txBody>
        </p:sp>
        <p:sp>
          <p:nvSpPr>
            <p:cNvPr id="1035" name="Rectangle 5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pl-PL" sz="2400" smtClean="0"/>
            </a:p>
          </p:txBody>
        </p:sp>
        <p:sp>
          <p:nvSpPr>
            <p:cNvPr id="1036" name="Rectangle 6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pl-PL" sz="2400" smtClean="0"/>
            </a:p>
          </p:txBody>
        </p:sp>
        <p:sp>
          <p:nvSpPr>
            <p:cNvPr id="1037" name="Rectangle 7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pl-PL" sz="2400" smtClean="0"/>
            </a:p>
          </p:txBody>
        </p:sp>
        <p:sp>
          <p:nvSpPr>
            <p:cNvPr id="1038" name="Rectangle 8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pl-PL" sz="2400" smtClean="0"/>
            </a:p>
          </p:txBody>
        </p:sp>
        <p:sp>
          <p:nvSpPr>
            <p:cNvPr id="1039" name="Text Box 17"/>
            <p:cNvSpPr txBox="1">
              <a:spLocks noChangeArrowheads="1"/>
            </p:cNvSpPr>
            <p:nvPr userDrawn="1"/>
          </p:nvSpPr>
          <p:spPr bwMode="auto">
            <a:xfrm>
              <a:off x="521" y="624"/>
              <a:ext cx="376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pl-PL" sz="1400" b="1" smtClean="0">
                  <a:solidFill>
                    <a:schemeClr val="bg1"/>
                  </a:solidFill>
                  <a:latin typeface="Arial" pitchFamily="34" charset="0"/>
                </a:rPr>
                <a:t>Ewolucja szkoły ku elastycznemu systemowi kształcenia </a:t>
              </a:r>
              <a:r>
                <a:rPr lang="pl-PL" sz="1400" b="1" i="1" smtClean="0">
                  <a:solidFill>
                    <a:schemeClr val="bg1"/>
                  </a:solidFill>
                  <a:latin typeface="Arial" pitchFamily="34" charset="0"/>
                </a:rPr>
                <a:t>M.M. Sysło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yslo@ii.uni.wroc.p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s://pl.wikipedia.org/wiki/Maciej_Marek_Sys&#322;o" TargetMode="External"/><Relationship Id="rId4" Type="http://schemas.openxmlformats.org/officeDocument/2006/relationships/hyperlink" Target="http://mmsyslo.p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ozobot.pl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hyperlink" Target="https://www.genibot.pl/" TargetMode="External"/><Relationship Id="rId10" Type="http://schemas.openxmlformats.org/officeDocument/2006/relationships/hyperlink" Target="https://microbit.org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code.org/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hyperlink" Target="http://mmsyslo.pl/" TargetMode="Externa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5.jpeg"/><Relationship Id="rId4" Type="http://schemas.openxmlformats.org/officeDocument/2006/relationships/hyperlink" Target="https://code.org/" TargetMode="Externa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hyperlink" Target="https://code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7.png"/><Relationship Id="rId4" Type="http://schemas.openxmlformats.org/officeDocument/2006/relationships/hyperlink" Target="https://code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8"/>
          <p:cNvCxnSpPr/>
          <p:nvPr/>
        </p:nvCxnSpPr>
        <p:spPr>
          <a:xfrm>
            <a:off x="257175" y="2963409"/>
            <a:ext cx="4643438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10"/>
          <p:cNvCxnSpPr/>
          <p:nvPr/>
        </p:nvCxnSpPr>
        <p:spPr>
          <a:xfrm flipV="1">
            <a:off x="754063" y="2492251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26419" y="4294188"/>
            <a:ext cx="5241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pl-PL" sz="2200" kern="0" dirty="0" err="1" smtClean="0">
                <a:solidFill>
                  <a:schemeClr val="tx2"/>
                </a:solidFill>
                <a:latin typeface="Arial" charset="0"/>
              </a:rPr>
              <a:t>Maciej</a:t>
            </a:r>
            <a:r>
              <a:rPr lang="en-US" altLang="pl-PL" sz="2200" kern="0" dirty="0" smtClean="0">
                <a:solidFill>
                  <a:schemeClr val="tx2"/>
                </a:solidFill>
                <a:latin typeface="Arial" charset="0"/>
              </a:rPr>
              <a:t> M. Sysło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pl-PL" sz="1800" kern="0" dirty="0" smtClean="0">
                <a:solidFill>
                  <a:schemeClr val="tx2"/>
                </a:solidFill>
                <a:latin typeface="Arial" charset="0"/>
              </a:rPr>
              <a:t>Warsaw School of Computer Science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pl-PL" sz="1800" i="1" kern="0" dirty="0" smtClean="0">
                <a:solidFill>
                  <a:schemeClr val="tx2"/>
                </a:solidFill>
                <a:latin typeface="Arial" charset="0"/>
                <a:hlinkClick r:id="rId3"/>
              </a:rPr>
              <a:t>syslo@ii.uni.wroc.pl</a:t>
            </a:r>
            <a:r>
              <a:rPr lang="en-US" altLang="pl-PL" sz="1800" i="1" kern="0" dirty="0" smtClean="0">
                <a:solidFill>
                  <a:schemeClr val="tx2"/>
                </a:solidFill>
                <a:latin typeface="Arial" charset="0"/>
              </a:rPr>
              <a:t>; </a:t>
            </a:r>
            <a:r>
              <a:rPr lang="en-US" altLang="pl-PL" sz="1800" i="1" kern="0" dirty="0" smtClean="0">
                <a:solidFill>
                  <a:schemeClr val="tx2"/>
                </a:solidFill>
                <a:latin typeface="Arial" charset="0"/>
                <a:hlinkClick r:id="rId4"/>
              </a:rPr>
              <a:t>http://mmsyslo.pl</a:t>
            </a:r>
            <a:r>
              <a:rPr lang="en-US" altLang="pl-PL" sz="1800" i="1" kern="0" dirty="0" smtClean="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pl-PL" sz="1800" i="1" kern="0" dirty="0" smtClean="0">
                <a:solidFill>
                  <a:schemeClr val="tx2"/>
                </a:solidFill>
                <a:latin typeface="Arial" charset="0"/>
                <a:hlinkClick r:id="rId5"/>
              </a:rPr>
              <a:t>https://pl.wikipedia.org/wiki/Maciej_Marek_Sysło</a:t>
            </a:r>
            <a:r>
              <a:rPr lang="en-US" altLang="pl-PL" sz="1800" i="1" kern="0" dirty="0" smtClean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pic>
        <p:nvPicPr>
          <p:cNvPr id="14341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" y="4101307"/>
            <a:ext cx="1439863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pole tekstowe 2"/>
          <p:cNvSpPr txBox="1">
            <a:spLocks noChangeArrowheads="1"/>
          </p:cNvSpPr>
          <p:nvPr/>
        </p:nvSpPr>
        <p:spPr bwMode="auto">
          <a:xfrm>
            <a:off x="754063" y="2415218"/>
            <a:ext cx="691428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pl-PL" sz="2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1. News about K-3 teachers training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pl-PL" sz="2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2. Spiral steps in learning programming </a:t>
            </a:r>
            <a:endParaRPr lang="en-US" altLang="pl-PL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4343" name="pole tekstowe 8"/>
          <p:cNvSpPr txBox="1">
            <a:spLocks noChangeArrowheads="1"/>
          </p:cNvSpPr>
          <p:nvPr/>
        </p:nvSpPr>
        <p:spPr bwMode="auto">
          <a:xfrm>
            <a:off x="6588125" y="115888"/>
            <a:ext cx="24495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pl-PL" sz="1600">
                <a:solidFill>
                  <a:schemeClr val="tx2"/>
                </a:solidFill>
                <a:latin typeface="Arial" charset="0"/>
                <a:cs typeface="Arial" charset="0"/>
              </a:rPr>
              <a:t>Hiroshima, WCCE 2022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5"/>
          <p:cNvSpPr txBox="1">
            <a:spLocks/>
          </p:cNvSpPr>
          <p:nvPr/>
        </p:nvSpPr>
        <p:spPr>
          <a:xfrm>
            <a:off x="7219950" y="6394450"/>
            <a:ext cx="1905000" cy="457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7EFCAA9-FC45-4A1B-8FE1-103518C2CB5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2" name="Łącznik prosty 6"/>
          <p:cNvCxnSpPr/>
          <p:nvPr/>
        </p:nvCxnSpPr>
        <p:spPr>
          <a:xfrm>
            <a:off x="0" y="6500813"/>
            <a:ext cx="3071813" cy="158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7"/>
          <p:cNvCxnSpPr/>
          <p:nvPr/>
        </p:nvCxnSpPr>
        <p:spPr>
          <a:xfrm rot="16200000" flipV="1">
            <a:off x="-142875" y="6286501"/>
            <a:ext cx="10001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1" name="pole tekstowe 3"/>
          <p:cNvSpPr txBox="1">
            <a:spLocks noChangeArrowheads="1"/>
          </p:cNvSpPr>
          <p:nvPr/>
        </p:nvSpPr>
        <p:spPr bwMode="auto">
          <a:xfrm>
            <a:off x="392113" y="6561138"/>
            <a:ext cx="135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>
                <a:solidFill>
                  <a:srgbClr val="FF0000"/>
                </a:solidFill>
              </a:rPr>
              <a:t>Maciej M. Sysło</a:t>
            </a:r>
          </a:p>
        </p:txBody>
      </p:sp>
      <p:cxnSp>
        <p:nvCxnSpPr>
          <p:cNvPr id="8" name="Łącznik prosty 18"/>
          <p:cNvCxnSpPr/>
          <p:nvPr/>
        </p:nvCxnSpPr>
        <p:spPr>
          <a:xfrm>
            <a:off x="428625" y="930275"/>
            <a:ext cx="4643438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13"/>
          <p:cNvCxnSpPr/>
          <p:nvPr/>
        </p:nvCxnSpPr>
        <p:spPr>
          <a:xfrm rot="5400000" flipH="1" flipV="1">
            <a:off x="615950" y="785813"/>
            <a:ext cx="5715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pole tekstowe 15"/>
          <p:cNvSpPr txBox="1">
            <a:spLocks noChangeArrowheads="1"/>
          </p:cNvSpPr>
          <p:nvPr/>
        </p:nvSpPr>
        <p:spPr bwMode="auto">
          <a:xfrm>
            <a:off x="935038" y="319088"/>
            <a:ext cx="4860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l-PL" sz="2800" dirty="0" smtClean="0">
                <a:solidFill>
                  <a:schemeClr val="tx2"/>
                </a:solidFill>
                <a:latin typeface="Arial" charset="0"/>
              </a:rPr>
              <a:t>Example</a:t>
            </a: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</a:rPr>
              <a:t>: Scratch </a:t>
            </a: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 Python</a:t>
            </a:r>
            <a:endParaRPr lang="en-US" altLang="pl-PL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" name="Symbol zastępczy zawartości 6"/>
          <p:cNvSpPr txBox="1">
            <a:spLocks/>
          </p:cNvSpPr>
          <p:nvPr/>
        </p:nvSpPr>
        <p:spPr bwMode="auto">
          <a:xfrm>
            <a:off x="593292" y="1290040"/>
            <a:ext cx="8281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pl-PL" sz="18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	Scratch; 			Turtle graphics – Python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593292" y="1988840"/>
            <a:ext cx="33956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u="sng" dirty="0" smtClean="0">
                <a:solidFill>
                  <a:schemeClr val="tx2"/>
                </a:solidFill>
              </a:rPr>
              <a:t>Text in Scratch blocks</a:t>
            </a:r>
          </a:p>
          <a:p>
            <a:r>
              <a:rPr lang="en-US" sz="1600" dirty="0" err="1" smtClean="0"/>
              <a:t>powtórz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10</a:t>
            </a:r>
            <a:r>
              <a:rPr lang="en-US" sz="1600" dirty="0" smtClean="0"/>
              <a:t> </a:t>
            </a:r>
            <a:r>
              <a:rPr lang="en-US" sz="1600" dirty="0" err="1" smtClean="0"/>
              <a:t>razy</a:t>
            </a:r>
            <a:endParaRPr lang="en-US" sz="1600" dirty="0" smtClean="0"/>
          </a:p>
          <a:p>
            <a:r>
              <a:rPr lang="en-US" sz="1600" dirty="0" smtClean="0"/>
              <a:t>   </a:t>
            </a:r>
            <a:r>
              <a:rPr lang="en-US" sz="1600" dirty="0" err="1" smtClean="0"/>
              <a:t>powtórz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/>
              <a:t> </a:t>
            </a:r>
            <a:r>
              <a:rPr lang="en-US" sz="1600" dirty="0" err="1" smtClean="0"/>
              <a:t>razy</a:t>
            </a:r>
            <a:endParaRPr lang="en-US" sz="1600" dirty="0" smtClean="0"/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przesuń</a:t>
            </a:r>
            <a:r>
              <a:rPr lang="en-US" sz="1600" dirty="0" smtClean="0"/>
              <a:t> o </a:t>
            </a:r>
            <a:r>
              <a:rPr lang="en-US" sz="1600" dirty="0" smtClean="0">
                <a:solidFill>
                  <a:srgbClr val="FF0000"/>
                </a:solidFill>
              </a:rPr>
              <a:t>100</a:t>
            </a:r>
            <a:r>
              <a:rPr lang="en-US" sz="1600" dirty="0" smtClean="0"/>
              <a:t> </a:t>
            </a:r>
            <a:r>
              <a:rPr lang="en-US" sz="1600" dirty="0" err="1" smtClean="0"/>
              <a:t>kroków</a:t>
            </a:r>
            <a:endParaRPr lang="en-US" sz="1600" dirty="0" smtClean="0"/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obróć</a:t>
            </a:r>
            <a:r>
              <a:rPr lang="en-US" sz="1600" dirty="0" smtClean="0"/>
              <a:t> „w </a:t>
            </a:r>
            <a:r>
              <a:rPr lang="en-US" sz="1600" dirty="0" err="1" smtClean="0"/>
              <a:t>prawo</a:t>
            </a:r>
            <a:r>
              <a:rPr lang="en-US" sz="1600" dirty="0" smtClean="0"/>
              <a:t>” o </a:t>
            </a:r>
            <a:r>
              <a:rPr lang="en-US" sz="1600" dirty="0" smtClean="0">
                <a:solidFill>
                  <a:srgbClr val="FF0000"/>
                </a:solidFill>
              </a:rPr>
              <a:t>60</a:t>
            </a:r>
            <a:r>
              <a:rPr lang="en-US" sz="1600" dirty="0" smtClean="0"/>
              <a:t> </a:t>
            </a:r>
            <a:r>
              <a:rPr lang="en-US" sz="1600" dirty="0" err="1" smtClean="0"/>
              <a:t>stopni</a:t>
            </a:r>
            <a:endParaRPr lang="en-US" sz="1600" dirty="0" smtClean="0"/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przesuń</a:t>
            </a:r>
            <a:r>
              <a:rPr lang="en-US" sz="1600" dirty="0" smtClean="0"/>
              <a:t> o </a:t>
            </a:r>
            <a:r>
              <a:rPr lang="en-US" sz="1600" dirty="0" smtClean="0">
                <a:solidFill>
                  <a:srgbClr val="FF0000"/>
                </a:solidFill>
              </a:rPr>
              <a:t>100</a:t>
            </a:r>
            <a:r>
              <a:rPr lang="en-US" sz="1600" dirty="0" smtClean="0"/>
              <a:t> </a:t>
            </a:r>
            <a:r>
              <a:rPr lang="en-US" sz="1600" dirty="0" err="1" smtClean="0"/>
              <a:t>kroków</a:t>
            </a:r>
            <a:endParaRPr lang="en-US" sz="1600" dirty="0" smtClean="0"/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obróć</a:t>
            </a:r>
            <a:r>
              <a:rPr lang="en-US" sz="1600" dirty="0" smtClean="0"/>
              <a:t> „w </a:t>
            </a:r>
            <a:r>
              <a:rPr lang="en-US" sz="1600" dirty="0" err="1" smtClean="0"/>
              <a:t>prawo</a:t>
            </a:r>
            <a:r>
              <a:rPr lang="en-US" sz="1600" dirty="0" smtClean="0"/>
              <a:t>” o </a:t>
            </a:r>
            <a:r>
              <a:rPr lang="en-US" sz="1600" dirty="0" smtClean="0">
                <a:solidFill>
                  <a:srgbClr val="FF0000"/>
                </a:solidFill>
              </a:rPr>
              <a:t>120</a:t>
            </a:r>
            <a:r>
              <a:rPr lang="en-US" sz="1600" dirty="0" smtClean="0"/>
              <a:t> </a:t>
            </a:r>
            <a:r>
              <a:rPr lang="en-US" sz="1600" dirty="0" err="1" smtClean="0"/>
              <a:t>stopni</a:t>
            </a:r>
            <a:endParaRPr lang="en-US" sz="1600" dirty="0" smtClean="0"/>
          </a:p>
          <a:p>
            <a:pPr>
              <a:tabLst>
                <a:tab pos="1617663" algn="l"/>
              </a:tabLst>
            </a:pPr>
            <a:r>
              <a:rPr lang="en-US" sz="1600" dirty="0" smtClean="0"/>
              <a:t>   </a:t>
            </a:r>
            <a:r>
              <a:rPr lang="en-US" sz="1600" dirty="0" err="1" smtClean="0"/>
              <a:t>obróć</a:t>
            </a:r>
            <a:r>
              <a:rPr lang="en-US" sz="1600" dirty="0" smtClean="0"/>
              <a:t> „w </a:t>
            </a:r>
            <a:r>
              <a:rPr lang="en-US" sz="1600" dirty="0" err="1" smtClean="0"/>
              <a:t>prawo</a:t>
            </a:r>
            <a:r>
              <a:rPr lang="en-US" sz="1600" dirty="0" smtClean="0"/>
              <a:t>” o </a:t>
            </a:r>
            <a:r>
              <a:rPr lang="en-US" sz="1600" dirty="0" smtClean="0">
                <a:solidFill>
                  <a:srgbClr val="FF0000"/>
                </a:solidFill>
              </a:rPr>
              <a:t>36</a:t>
            </a:r>
            <a:r>
              <a:rPr lang="en-US" sz="1600" dirty="0" smtClean="0"/>
              <a:t> </a:t>
            </a:r>
            <a:r>
              <a:rPr lang="en-US" sz="1600" dirty="0" err="1" smtClean="0"/>
              <a:t>stopni</a:t>
            </a:r>
            <a:endParaRPr lang="en-US" sz="1600" dirty="0"/>
          </a:p>
        </p:txBody>
      </p:sp>
      <p:sp>
        <p:nvSpPr>
          <p:cNvPr id="18" name="Symbol zastępczy zawartości 6"/>
          <p:cNvSpPr txBox="1">
            <a:spLocks/>
          </p:cNvSpPr>
          <p:nvPr/>
        </p:nvSpPr>
        <p:spPr bwMode="auto">
          <a:xfrm>
            <a:off x="597647" y="4437112"/>
            <a:ext cx="6062585" cy="20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pl-PL" sz="1800" kern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Students are advised: </a:t>
            </a:r>
          </a:p>
          <a:p>
            <a:pPr marL="0" indent="0">
              <a:spcBef>
                <a:spcPts val="600"/>
              </a:spcBef>
              <a:buClr>
                <a:srgbClr val="FF0000"/>
              </a:buClr>
              <a:buNone/>
              <a:defRPr/>
            </a:pPr>
            <a:r>
              <a:rPr lang="en-US" altLang="pl-PL" sz="18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to make a table with corresponding commands in various programming environments. </a:t>
            </a:r>
          </a:p>
          <a:p>
            <a:pPr marL="0" indent="0">
              <a:spcBef>
                <a:spcPts val="12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pl-PL" sz="1800" kern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Modifications</a:t>
            </a:r>
            <a:r>
              <a:rPr lang="en-US" altLang="pl-PL" sz="18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(with a bit of math): </a:t>
            </a:r>
          </a:p>
          <a:p>
            <a:pPr>
              <a:spcBef>
                <a:spcPts val="0"/>
              </a:spcBef>
              <a:buClr>
                <a:srgbClr val="FF0000"/>
              </a:buClr>
              <a:defRPr/>
            </a:pPr>
            <a:r>
              <a:rPr lang="en-US" altLang="pl-PL" sz="18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different figures, side sizes, angles</a:t>
            </a:r>
          </a:p>
          <a:p>
            <a:pPr>
              <a:spcBef>
                <a:spcPts val="0"/>
              </a:spcBef>
              <a:buClr>
                <a:srgbClr val="FF0000"/>
              </a:buClr>
              <a:defRPr/>
            </a:pPr>
            <a:r>
              <a:rPr lang="en-US" altLang="pl-PL" sz="18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different number</a:t>
            </a:r>
            <a:r>
              <a:rPr lang="pl-PL" altLang="pl-PL" sz="18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</a:t>
            </a:r>
            <a:r>
              <a:rPr lang="en-US" altLang="pl-PL" sz="18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of figures – introduction of </a:t>
            </a:r>
            <a:r>
              <a:rPr lang="en-US" altLang="pl-PL" sz="1800" kern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variables</a:t>
            </a:r>
          </a:p>
          <a:p>
            <a:pPr marL="0" indent="0">
              <a:spcBef>
                <a:spcPts val="6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altLang="pl-PL" sz="1800" kern="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19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378912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649" y="2075897"/>
            <a:ext cx="2577391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ole tekstowe 10"/>
          <p:cNvSpPr txBox="1">
            <a:spLocks noChangeArrowheads="1"/>
          </p:cNvSpPr>
          <p:nvPr/>
        </p:nvSpPr>
        <p:spPr bwMode="auto">
          <a:xfrm>
            <a:off x="3635375" y="6548438"/>
            <a:ext cx="1944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pl-PL" sz="1200" dirty="0">
                <a:solidFill>
                  <a:schemeClr val="tx2"/>
                </a:solidFill>
                <a:latin typeface="Arial" charset="0"/>
                <a:cs typeface="Arial" charset="0"/>
              </a:rPr>
              <a:t>Hiroshima, WCCE 2022</a:t>
            </a:r>
          </a:p>
        </p:txBody>
      </p:sp>
    </p:spTree>
    <p:extLst>
      <p:ext uri="{BB962C8B-B14F-4D97-AF65-F5344CB8AC3E}">
        <p14:creationId xmlns:p14="http://schemas.microsoft.com/office/powerpoint/2010/main" val="2401588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  <p:bldP spid="1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2F277-E5E1-40A6-9F2C-99AEA163168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Obraz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0380"/>
            <a:ext cx="47482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3836988"/>
            <a:ext cx="25019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56844"/>
            <a:ext cx="281622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97" y="1196975"/>
            <a:ext cx="27209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971550" y="2627313"/>
            <a:ext cx="1944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>
                <a:solidFill>
                  <a:srgbClr val="FF0000"/>
                </a:solidFill>
              </a:rPr>
              <a:t>S. Papert, 1980</a:t>
            </a:r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2519114" y="3068638"/>
            <a:ext cx="1620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 dirty="0" smtClean="0">
                <a:solidFill>
                  <a:srgbClr val="FF0000"/>
                </a:solidFill>
              </a:rPr>
              <a:t>Tail recursion</a:t>
            </a:r>
            <a:endParaRPr lang="en-US" altLang="pl-PL" dirty="0">
              <a:solidFill>
                <a:srgbClr val="FF0000"/>
              </a:solidFill>
            </a:endParaRPr>
          </a:p>
        </p:txBody>
      </p:sp>
      <p:cxnSp>
        <p:nvCxnSpPr>
          <p:cNvPr id="10" name="Łącznik prosty ze strzałką 9"/>
          <p:cNvCxnSpPr/>
          <p:nvPr/>
        </p:nvCxnSpPr>
        <p:spPr>
          <a:xfrm flipV="1">
            <a:off x="3563938" y="2276475"/>
            <a:ext cx="1439862" cy="7604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H="1" flipV="1">
            <a:off x="1373188" y="2276475"/>
            <a:ext cx="2073275" cy="7604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flipH="1">
            <a:off x="3446463" y="3438525"/>
            <a:ext cx="30162" cy="207870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828676" y="333375"/>
            <a:ext cx="42433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2075" lvl="1" indent="0" eaLnBrk="1" hangingPunct="1">
              <a:buNone/>
              <a:defRPr/>
            </a:pPr>
            <a:r>
              <a:rPr lang="pl-PL" altLang="pl-PL" kern="0" dirty="0" smtClean="0">
                <a:solidFill>
                  <a:srgbClr val="FF0000"/>
                </a:solidFill>
                <a:latin typeface="Arial" pitchFamily="34" charset="0"/>
              </a:rPr>
              <a:t>A</a:t>
            </a:r>
            <a:r>
              <a:rPr lang="en-US" altLang="pl-PL" kern="0" dirty="0" err="1" smtClean="0">
                <a:solidFill>
                  <a:srgbClr val="FF0000"/>
                </a:solidFill>
                <a:latin typeface="Arial" pitchFamily="34" charset="0"/>
              </a:rPr>
              <a:t>ll</a:t>
            </a:r>
            <a:r>
              <a:rPr lang="en-US" altLang="pl-PL" kern="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pl-PL" kern="0" dirty="0">
                <a:solidFill>
                  <a:srgbClr val="FF0000"/>
                </a:solidFill>
                <a:latin typeface="Arial" pitchFamily="34" charset="0"/>
              </a:rPr>
              <a:t>started with Papert</a:t>
            </a:r>
            <a:endParaRPr lang="en-US" altLang="pl-PL" kern="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cxnSp>
        <p:nvCxnSpPr>
          <p:cNvPr id="27" name="Łącznik prosty 10"/>
          <p:cNvCxnSpPr/>
          <p:nvPr/>
        </p:nvCxnSpPr>
        <p:spPr>
          <a:xfrm>
            <a:off x="0" y="6399213"/>
            <a:ext cx="3071813" cy="158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11"/>
          <p:cNvCxnSpPr/>
          <p:nvPr/>
        </p:nvCxnSpPr>
        <p:spPr>
          <a:xfrm rot="16200000" flipV="1">
            <a:off x="-142875" y="6184901"/>
            <a:ext cx="10001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12"/>
          <p:cNvCxnSpPr/>
          <p:nvPr/>
        </p:nvCxnSpPr>
        <p:spPr>
          <a:xfrm>
            <a:off x="428625" y="828675"/>
            <a:ext cx="4643438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13"/>
          <p:cNvCxnSpPr/>
          <p:nvPr/>
        </p:nvCxnSpPr>
        <p:spPr>
          <a:xfrm rot="5400000" flipH="1" flipV="1">
            <a:off x="615950" y="684213"/>
            <a:ext cx="5715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9" name="pole tekstowe 3"/>
          <p:cNvSpPr txBox="1">
            <a:spLocks noChangeArrowheads="1"/>
          </p:cNvSpPr>
          <p:nvPr/>
        </p:nvSpPr>
        <p:spPr bwMode="auto">
          <a:xfrm>
            <a:off x="392113" y="6459538"/>
            <a:ext cx="135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>
                <a:solidFill>
                  <a:srgbClr val="FF0000"/>
                </a:solidFill>
              </a:rPr>
              <a:t>Maciej M. Sysło</a:t>
            </a:r>
          </a:p>
        </p:txBody>
      </p:sp>
      <p:sp>
        <p:nvSpPr>
          <p:cNvPr id="18" name="pole tekstowe 10"/>
          <p:cNvSpPr txBox="1">
            <a:spLocks noChangeArrowheads="1"/>
          </p:cNvSpPr>
          <p:nvPr/>
        </p:nvSpPr>
        <p:spPr bwMode="auto">
          <a:xfrm>
            <a:off x="3635375" y="6548438"/>
            <a:ext cx="1944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pl-PL" sz="1200" dirty="0">
                <a:solidFill>
                  <a:schemeClr val="tx2"/>
                </a:solidFill>
                <a:latin typeface="Arial" charset="0"/>
                <a:cs typeface="Arial" charset="0"/>
              </a:rPr>
              <a:t>Hiroshima, WCCE 2022</a:t>
            </a:r>
          </a:p>
        </p:txBody>
      </p:sp>
    </p:spTree>
    <p:extLst>
      <p:ext uri="{BB962C8B-B14F-4D97-AF65-F5344CB8AC3E}">
        <p14:creationId xmlns:p14="http://schemas.microsoft.com/office/powerpoint/2010/main" val="1315151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0" y="6500813"/>
            <a:ext cx="3071813" cy="158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 rot="16200000" flipV="1">
            <a:off x="-142875" y="6286501"/>
            <a:ext cx="10001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428625" y="930275"/>
            <a:ext cx="4643438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5400000" flipH="1" flipV="1">
            <a:off x="615950" y="785813"/>
            <a:ext cx="5715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pole tekstowe 15"/>
          <p:cNvSpPr txBox="1">
            <a:spLocks noChangeArrowheads="1"/>
          </p:cNvSpPr>
          <p:nvPr/>
        </p:nvSpPr>
        <p:spPr bwMode="auto">
          <a:xfrm>
            <a:off x="885826" y="404813"/>
            <a:ext cx="3524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</a:rPr>
              <a:t>Constructionism</a:t>
            </a:r>
            <a:endParaRPr lang="en-US" altLang="pl-PL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48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287864" y="6392379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8466924-291F-4B56-A0D1-44196F8F6764}" type="slidenum">
              <a:rPr lang="en-US" altLang="pl-PL" sz="1000" smtClean="0">
                <a:solidFill>
                  <a:schemeClr val="tx2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pl-PL" sz="100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0488" name="pole tekstowe 3"/>
          <p:cNvSpPr txBox="1">
            <a:spLocks noChangeArrowheads="1"/>
          </p:cNvSpPr>
          <p:nvPr/>
        </p:nvSpPr>
        <p:spPr bwMode="auto">
          <a:xfrm>
            <a:off x="392113" y="6561138"/>
            <a:ext cx="135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>
                <a:solidFill>
                  <a:srgbClr val="FF0000"/>
                </a:solidFill>
              </a:rPr>
              <a:t>Maciej M. Sysło</a:t>
            </a:r>
          </a:p>
        </p:txBody>
      </p:sp>
      <p:sp>
        <p:nvSpPr>
          <p:cNvPr id="20489" name="pole tekstowe 11"/>
          <p:cNvSpPr txBox="1">
            <a:spLocks noChangeArrowheads="1"/>
          </p:cNvSpPr>
          <p:nvPr/>
        </p:nvSpPr>
        <p:spPr bwMode="auto">
          <a:xfrm>
            <a:off x="524396" y="1838317"/>
            <a:ext cx="520754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361950" indent="-3619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2400"/>
              </a:spcBef>
              <a:buNone/>
            </a:pPr>
            <a:r>
              <a:rPr lang="pl-PL" altLang="pl-PL" sz="2000" dirty="0" smtClean="0">
                <a:solidFill>
                  <a:srgbClr val="FF0000"/>
                </a:solidFill>
                <a:latin typeface="Arial" charset="0"/>
              </a:rPr>
              <a:t>1970 (WCCE in Amsterdam):</a:t>
            </a:r>
            <a:r>
              <a:rPr lang="pl-PL" altLang="pl-PL" sz="2400" dirty="0" smtClean="0">
                <a:solidFill>
                  <a:srgbClr val="FF0000"/>
                </a:solidFill>
                <a:latin typeface="Arial" charset="0"/>
              </a:rPr>
              <a:t>     </a:t>
            </a:r>
          </a:p>
          <a:p>
            <a:pPr>
              <a:spcBef>
                <a:spcPts val="1200"/>
              </a:spcBef>
              <a:buNone/>
            </a:pPr>
            <a:r>
              <a:rPr lang="pl-PL" altLang="pl-PL" sz="2400" dirty="0" smtClean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altLang="pl-PL" sz="2400" i="1" dirty="0" smtClean="0">
                <a:solidFill>
                  <a:schemeClr val="tx2"/>
                </a:solidFill>
                <a:latin typeface="Arial" charset="0"/>
              </a:rPr>
              <a:t>children </a:t>
            </a:r>
            <a:r>
              <a:rPr lang="en-US" altLang="pl-PL" sz="2400" i="1" u="sng" dirty="0">
                <a:solidFill>
                  <a:schemeClr val="tx2"/>
                </a:solidFill>
                <a:latin typeface="Arial" charset="0"/>
              </a:rPr>
              <a:t>learn</a:t>
            </a:r>
            <a:r>
              <a:rPr lang="en-US" altLang="pl-PL" sz="2400" i="1" dirty="0">
                <a:solidFill>
                  <a:schemeClr val="tx2"/>
                </a:solidFill>
                <a:latin typeface="Arial" charset="0"/>
              </a:rPr>
              <a:t> by </a:t>
            </a:r>
            <a:r>
              <a:rPr lang="en-US" altLang="pl-PL" sz="2400" i="1" u="sng" dirty="0">
                <a:solidFill>
                  <a:schemeClr val="tx2"/>
                </a:solidFill>
                <a:latin typeface="Arial" charset="0"/>
              </a:rPr>
              <a:t>doing </a:t>
            </a:r>
            <a:r>
              <a:rPr lang="en-US" altLang="pl-PL" sz="2400" i="1" dirty="0">
                <a:solidFill>
                  <a:schemeClr val="tx2"/>
                </a:solidFill>
                <a:latin typeface="Arial" charset="0"/>
              </a:rPr>
              <a:t>and </a:t>
            </a:r>
            <a:endParaRPr lang="pl-PL" altLang="pl-PL" sz="2400" dirty="0">
              <a:solidFill>
                <a:schemeClr val="tx2"/>
              </a:solidFill>
              <a:latin typeface="Arial" charset="0"/>
            </a:endParaRPr>
          </a:p>
          <a:p>
            <a:pPr algn="r">
              <a:spcBef>
                <a:spcPct val="0"/>
              </a:spcBef>
              <a:buNone/>
            </a:pPr>
            <a:r>
              <a:rPr lang="en-US" altLang="pl-PL" sz="2400" i="1" dirty="0">
                <a:solidFill>
                  <a:schemeClr val="tx2"/>
                </a:solidFill>
                <a:latin typeface="Arial" charset="0"/>
              </a:rPr>
              <a:t>by </a:t>
            </a:r>
            <a:r>
              <a:rPr lang="en-US" altLang="pl-PL" sz="2400" i="1" u="sng" dirty="0">
                <a:solidFill>
                  <a:schemeClr val="tx2"/>
                </a:solidFill>
                <a:latin typeface="Arial" charset="0"/>
              </a:rPr>
              <a:t>thinking</a:t>
            </a:r>
            <a:r>
              <a:rPr lang="en-US" altLang="pl-PL" sz="2400" i="1" dirty="0">
                <a:solidFill>
                  <a:schemeClr val="tx2"/>
                </a:solidFill>
                <a:latin typeface="Arial" charset="0"/>
              </a:rPr>
              <a:t> about what they </a:t>
            </a:r>
            <a:r>
              <a:rPr lang="en-US" altLang="pl-PL" sz="2400" i="1" dirty="0" smtClean="0">
                <a:solidFill>
                  <a:schemeClr val="tx2"/>
                </a:solidFill>
                <a:latin typeface="Arial" charset="0"/>
              </a:rPr>
              <a:t>do</a:t>
            </a:r>
            <a:endParaRPr lang="pl-PL" altLang="pl-PL" sz="2400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0490" name="Obraz 15" descr="395138133_t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3319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77" y="1052736"/>
            <a:ext cx="127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823495" y="4668390"/>
            <a:ext cx="401240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en-US" altLang="pl-PL" sz="2000" kern="0" dirty="0" err="1" smtClean="0">
                <a:solidFill>
                  <a:srgbClr val="FF0000"/>
                </a:solidFill>
                <a:latin typeface="Arial" charset="0"/>
              </a:rPr>
              <a:t>constructivi</a:t>
            </a:r>
            <a:r>
              <a:rPr lang="pl-PL" altLang="pl-PL" sz="2000" kern="0" dirty="0" smtClean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altLang="pl-PL" sz="2000" kern="0" dirty="0" smtClean="0">
                <a:solidFill>
                  <a:srgbClr val="FF0000"/>
                </a:solidFill>
                <a:latin typeface="Arial" charset="0"/>
              </a:rPr>
              <a:t>m, constructionism</a:t>
            </a:r>
          </a:p>
          <a:p>
            <a:pPr algn="l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altLang="pl-PL" sz="2000" kern="0" dirty="0" smtClean="0">
                <a:solidFill>
                  <a:srgbClr val="FF0000"/>
                </a:solidFill>
                <a:latin typeface="Arial" charset="0"/>
              </a:rPr>
              <a:t>computational thinking</a:t>
            </a:r>
          </a:p>
        </p:txBody>
      </p:sp>
      <p:cxnSp>
        <p:nvCxnSpPr>
          <p:cNvPr id="3" name="Łącznik prosty ze strzałką 2"/>
          <p:cNvCxnSpPr/>
          <p:nvPr/>
        </p:nvCxnSpPr>
        <p:spPr>
          <a:xfrm flipH="1" flipV="1">
            <a:off x="3563888" y="2780928"/>
            <a:ext cx="1259607" cy="20882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H="1" flipV="1">
            <a:off x="2195736" y="3140968"/>
            <a:ext cx="2736304" cy="216024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7478141" y="641351"/>
            <a:ext cx="152025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pl-PL" altLang="pl-PL" sz="1400" kern="0" dirty="0" smtClean="0">
                <a:solidFill>
                  <a:schemeClr val="tx2"/>
                </a:solidFill>
                <a:latin typeface="Arial" charset="0"/>
              </a:rPr>
              <a:t>Logo IBM, </a:t>
            </a:r>
            <a:r>
              <a:rPr lang="pl-PL" altLang="pl-PL" sz="1400" kern="0" dirty="0" smtClean="0">
                <a:solidFill>
                  <a:srgbClr val="FF0000"/>
                </a:solidFill>
                <a:latin typeface="Arial" charset="0"/>
              </a:rPr>
              <a:t>1924</a:t>
            </a:r>
            <a:endParaRPr lang="pl-PL" altLang="pl-PL" sz="1400" kern="0" dirty="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0" t="4376" r="11698" b="6033"/>
          <a:stretch/>
        </p:blipFill>
        <p:spPr bwMode="auto">
          <a:xfrm>
            <a:off x="7955763" y="1052736"/>
            <a:ext cx="100872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ole tekstowe 10"/>
          <p:cNvSpPr txBox="1">
            <a:spLocks noChangeArrowheads="1"/>
          </p:cNvSpPr>
          <p:nvPr/>
        </p:nvSpPr>
        <p:spPr bwMode="auto">
          <a:xfrm>
            <a:off x="3635375" y="6548438"/>
            <a:ext cx="1944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pl-PL" sz="1200" dirty="0">
                <a:solidFill>
                  <a:schemeClr val="tx2"/>
                </a:solidFill>
                <a:latin typeface="Arial" charset="0"/>
                <a:cs typeface="Arial" charset="0"/>
              </a:rPr>
              <a:t>Hiroshima, WCCE 2022</a:t>
            </a:r>
          </a:p>
        </p:txBody>
      </p:sp>
    </p:spTree>
    <p:extLst>
      <p:ext uri="{BB962C8B-B14F-4D97-AF65-F5344CB8AC3E}">
        <p14:creationId xmlns:p14="http://schemas.microsoft.com/office/powerpoint/2010/main" val="789366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5"/>
          <p:cNvSpPr txBox="1">
            <a:spLocks/>
          </p:cNvSpPr>
          <p:nvPr/>
        </p:nvSpPr>
        <p:spPr>
          <a:xfrm>
            <a:off x="7219950" y="6394450"/>
            <a:ext cx="1905000" cy="457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93A2F54-A580-4CC3-AFA0-DC272574E74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2" name="Łącznik prosty 6"/>
          <p:cNvCxnSpPr/>
          <p:nvPr/>
        </p:nvCxnSpPr>
        <p:spPr>
          <a:xfrm>
            <a:off x="0" y="6500813"/>
            <a:ext cx="3071813" cy="158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7"/>
          <p:cNvCxnSpPr/>
          <p:nvPr/>
        </p:nvCxnSpPr>
        <p:spPr>
          <a:xfrm rot="16200000" flipV="1">
            <a:off x="-142875" y="6286501"/>
            <a:ext cx="10001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pole tekstowe 3"/>
          <p:cNvSpPr txBox="1">
            <a:spLocks noChangeArrowheads="1"/>
          </p:cNvSpPr>
          <p:nvPr/>
        </p:nvSpPr>
        <p:spPr bwMode="auto">
          <a:xfrm>
            <a:off x="392113" y="6561138"/>
            <a:ext cx="135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>
                <a:solidFill>
                  <a:srgbClr val="FF0000"/>
                </a:solidFill>
              </a:rPr>
              <a:t>Maciej M. Sysło</a:t>
            </a:r>
          </a:p>
        </p:txBody>
      </p:sp>
      <p:cxnSp>
        <p:nvCxnSpPr>
          <p:cNvPr id="8" name="Łącznik prosty 18"/>
          <p:cNvCxnSpPr/>
          <p:nvPr/>
        </p:nvCxnSpPr>
        <p:spPr>
          <a:xfrm>
            <a:off x="428625" y="930275"/>
            <a:ext cx="4643438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13"/>
          <p:cNvCxnSpPr/>
          <p:nvPr/>
        </p:nvCxnSpPr>
        <p:spPr>
          <a:xfrm rot="5400000" flipH="1" flipV="1">
            <a:off x="615950" y="785813"/>
            <a:ext cx="5715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pole tekstowe 15"/>
          <p:cNvSpPr txBox="1">
            <a:spLocks noChangeArrowheads="1"/>
          </p:cNvSpPr>
          <p:nvPr/>
        </p:nvSpPr>
        <p:spPr bwMode="auto">
          <a:xfrm>
            <a:off x="935038" y="319088"/>
            <a:ext cx="802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</a:rPr>
              <a:t>Constructionism in programming</a:t>
            </a:r>
            <a:endParaRPr lang="en-US" altLang="pl-PL" sz="28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2537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38" y="2060848"/>
            <a:ext cx="336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ymbol zastępczy zawartości 6"/>
          <p:cNvSpPr>
            <a:spLocks noGrp="1"/>
          </p:cNvSpPr>
          <p:nvPr>
            <p:ph idx="1"/>
          </p:nvPr>
        </p:nvSpPr>
        <p:spPr>
          <a:xfrm>
            <a:off x="4499992" y="2564035"/>
            <a:ext cx="3888432" cy="3936778"/>
          </a:xfrm>
        </p:spPr>
        <p:txBody>
          <a:bodyPr/>
          <a:lstStyle/>
          <a:p>
            <a:pPr marL="0" indent="0">
              <a:spcBef>
                <a:spcPts val="2400"/>
              </a:spcBef>
              <a:buFont typeface="Arial" charset="0"/>
              <a:buNone/>
            </a:pPr>
            <a:r>
              <a:rPr lang="en-US" altLang="pl-PL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It doesn’t work … why? 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en-US" altLang="pl-PL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[Debug it]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endParaRPr lang="en-US" altLang="pl-PL" sz="20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pl-PL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It works … why? 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en-US" altLang="pl-PL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Never asked questions by students </a:t>
            </a:r>
            <a:r>
              <a:rPr lang="pl-PL" altLang="pl-PL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and </a:t>
            </a:r>
            <a:r>
              <a:rPr lang="en-US" altLang="pl-PL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also by teachers! 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en-US" altLang="pl-PL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Why does it works? How can I use it? How can I extend it? Maybe I can apply this program to a real world situation? </a:t>
            </a:r>
            <a:endParaRPr lang="en-US" altLang="pl-PL" sz="24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pole tekstowe 10"/>
          <p:cNvSpPr txBox="1">
            <a:spLocks noChangeArrowheads="1"/>
          </p:cNvSpPr>
          <p:nvPr/>
        </p:nvSpPr>
        <p:spPr bwMode="auto">
          <a:xfrm>
            <a:off x="3635375" y="6548438"/>
            <a:ext cx="1944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pl-PL" sz="1200" dirty="0">
                <a:solidFill>
                  <a:schemeClr val="tx2"/>
                </a:solidFill>
                <a:latin typeface="Arial" charset="0"/>
                <a:cs typeface="Arial" charset="0"/>
              </a:rPr>
              <a:t>Hiroshima, WCCE 2022</a:t>
            </a:r>
          </a:p>
        </p:txBody>
      </p:sp>
    </p:spTree>
    <p:extLst>
      <p:ext uri="{BB962C8B-B14F-4D97-AF65-F5344CB8AC3E}">
        <p14:creationId xmlns:p14="http://schemas.microsoft.com/office/powerpoint/2010/main" val="2764069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5"/>
          <p:cNvSpPr txBox="1">
            <a:spLocks/>
          </p:cNvSpPr>
          <p:nvPr/>
        </p:nvSpPr>
        <p:spPr>
          <a:xfrm>
            <a:off x="7219950" y="6394450"/>
            <a:ext cx="1905000" cy="457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93A2F54-A580-4CC3-AFA0-DC272574E74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2" name="Łącznik prosty 6"/>
          <p:cNvCxnSpPr/>
          <p:nvPr/>
        </p:nvCxnSpPr>
        <p:spPr>
          <a:xfrm>
            <a:off x="0" y="6500813"/>
            <a:ext cx="3071813" cy="158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7"/>
          <p:cNvCxnSpPr/>
          <p:nvPr/>
        </p:nvCxnSpPr>
        <p:spPr>
          <a:xfrm rot="16200000" flipV="1">
            <a:off x="-142875" y="6286501"/>
            <a:ext cx="10001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pole tekstowe 3"/>
          <p:cNvSpPr txBox="1">
            <a:spLocks noChangeArrowheads="1"/>
          </p:cNvSpPr>
          <p:nvPr/>
        </p:nvSpPr>
        <p:spPr bwMode="auto">
          <a:xfrm>
            <a:off x="392113" y="6561138"/>
            <a:ext cx="135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>
                <a:solidFill>
                  <a:srgbClr val="FF0000"/>
                </a:solidFill>
              </a:rPr>
              <a:t>Maciej M. Sysło</a:t>
            </a:r>
          </a:p>
        </p:txBody>
      </p:sp>
      <p:cxnSp>
        <p:nvCxnSpPr>
          <p:cNvPr id="8" name="Łącznik prosty 18"/>
          <p:cNvCxnSpPr/>
          <p:nvPr/>
        </p:nvCxnSpPr>
        <p:spPr>
          <a:xfrm>
            <a:off x="428625" y="930275"/>
            <a:ext cx="4643438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13"/>
          <p:cNvCxnSpPr/>
          <p:nvPr/>
        </p:nvCxnSpPr>
        <p:spPr>
          <a:xfrm rot="5400000" flipH="1" flipV="1">
            <a:off x="615950" y="785813"/>
            <a:ext cx="5715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pole tekstowe 15"/>
          <p:cNvSpPr txBox="1">
            <a:spLocks noChangeArrowheads="1"/>
          </p:cNvSpPr>
          <p:nvPr/>
        </p:nvSpPr>
        <p:spPr bwMode="auto">
          <a:xfrm>
            <a:off x="935038" y="319088"/>
            <a:ext cx="802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l-PL" sz="2800" dirty="0" smtClean="0">
                <a:solidFill>
                  <a:schemeClr val="tx2"/>
                </a:solidFill>
                <a:latin typeface="Arial" charset="0"/>
              </a:rPr>
              <a:t>Example</a:t>
            </a: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</a:rPr>
              <a:t>: code.org </a:t>
            </a: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</a:t>
            </a: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</a:rPr>
              <a:t> Scratch</a:t>
            </a:r>
            <a:endParaRPr lang="en-US" altLang="pl-PL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" name="Symbol zastępczy zawartości 6"/>
          <p:cNvSpPr txBox="1">
            <a:spLocks/>
          </p:cNvSpPr>
          <p:nvPr/>
        </p:nvSpPr>
        <p:spPr bwMode="auto">
          <a:xfrm>
            <a:off x="854645" y="6029780"/>
            <a:ext cx="4483889" cy="46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F0000"/>
              </a:buClr>
              <a:buNone/>
              <a:defRPr/>
            </a:pPr>
            <a:r>
              <a:rPr lang="pl-PL" altLang="pl-PL" sz="18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The </a:t>
            </a:r>
            <a:r>
              <a:rPr lang="pl-PL" altLang="pl-PL" sz="1800" kern="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Hour</a:t>
            </a:r>
            <a:r>
              <a:rPr lang="pl-PL" altLang="pl-PL" sz="18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of </a:t>
            </a:r>
            <a:r>
              <a:rPr lang="pl-PL" altLang="pl-PL" sz="1800" kern="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Code</a:t>
            </a:r>
            <a:r>
              <a:rPr lang="pl-PL" altLang="pl-PL" sz="18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Scratch	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3680779" cy="188230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50" y="1412776"/>
            <a:ext cx="1745901" cy="1800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68960"/>
            <a:ext cx="1867764" cy="1800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10925"/>
            <a:ext cx="1389613" cy="2880000"/>
          </a:xfrm>
          <a:prstGeom prst="rect">
            <a:avLst/>
          </a:prstGeom>
        </p:spPr>
      </p:pic>
      <p:pic>
        <p:nvPicPr>
          <p:cNvPr id="17" name="Picture 2" descr="C:\Users\mmsys\Desktop\hour-of-code-logo\HourOfCode_logo_RG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707" y="6581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ymbol zastępczy zawartości 6"/>
          <p:cNvSpPr txBox="1">
            <a:spLocks/>
          </p:cNvSpPr>
          <p:nvPr/>
        </p:nvSpPr>
        <p:spPr bwMode="auto">
          <a:xfrm>
            <a:off x="5313541" y="1228484"/>
            <a:ext cx="3674312" cy="539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2400"/>
              </a:spcBef>
              <a:buFont typeface="Arial" charset="0"/>
              <a:buNone/>
              <a:defRPr/>
            </a:pPr>
            <a:r>
              <a:rPr lang="en-US" altLang="pl-PL" sz="20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When a student has done his task, a teacher should enter: </a:t>
            </a:r>
          </a:p>
          <a:p>
            <a:pPr marL="182563" indent="-182563">
              <a:spcBef>
                <a:spcPts val="600"/>
              </a:spcBef>
              <a:defRPr/>
            </a:pPr>
            <a:r>
              <a:rPr lang="en-US" altLang="pl-PL" sz="20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let sprite draw 15 diamonds – </a:t>
            </a:r>
            <a:r>
              <a:rPr lang="en-US" altLang="pl-PL" sz="2000" kern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 simple arithmetic operation</a:t>
            </a:r>
          </a:p>
          <a:p>
            <a:pPr marL="182563" indent="-182563">
              <a:spcBef>
                <a:spcPts val="600"/>
              </a:spcBef>
              <a:defRPr/>
            </a:pPr>
            <a:r>
              <a:rPr lang="en-US" altLang="pl-PL" sz="20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modify diamonds</a:t>
            </a:r>
            <a:r>
              <a:rPr lang="pl-PL" altLang="pl-PL" sz="20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:</a:t>
            </a:r>
            <a:r>
              <a:rPr lang="en-US" altLang="pl-PL" sz="20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wider</a:t>
            </a:r>
            <a:r>
              <a:rPr lang="pl-PL" altLang="pl-PL" sz="20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and </a:t>
            </a:r>
            <a:r>
              <a:rPr lang="en-US" altLang="pl-PL" sz="20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longer – </a:t>
            </a:r>
            <a:r>
              <a:rPr lang="en-US" altLang="pl-PL" sz="2000" kern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properties of diamonds</a:t>
            </a:r>
          </a:p>
          <a:p>
            <a:pPr marL="182563" indent="-182563">
              <a:spcBef>
                <a:spcPts val="600"/>
              </a:spcBef>
              <a:defRPr/>
            </a:pPr>
            <a:r>
              <a:rPr lang="en-US" altLang="pl-PL" sz="20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random colors – </a:t>
            </a:r>
            <a:r>
              <a:rPr lang="en-US" altLang="pl-PL" sz="2000" kern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randomness</a:t>
            </a:r>
          </a:p>
          <a:p>
            <a:pPr marL="182563" indent="-182563">
              <a:spcBef>
                <a:spcPts val="600"/>
              </a:spcBef>
              <a:defRPr/>
            </a:pPr>
            <a:r>
              <a:rPr lang="pl-PL" altLang="pl-PL" sz="20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u</a:t>
            </a:r>
            <a:r>
              <a:rPr lang="en-US" altLang="pl-PL" sz="20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se squares or other figures instead of diamonds – </a:t>
            </a:r>
            <a:r>
              <a:rPr lang="en-US" altLang="pl-PL" sz="2000" kern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properties of figures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altLang="pl-PL" sz="20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The teacher looks after the student all the time and possibly „helps” him with some questions</a:t>
            </a:r>
            <a:endParaRPr lang="en-US" altLang="pl-PL" sz="2400" kern="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pole tekstowe 10"/>
          <p:cNvSpPr txBox="1">
            <a:spLocks noChangeArrowheads="1"/>
          </p:cNvSpPr>
          <p:nvPr/>
        </p:nvSpPr>
        <p:spPr bwMode="auto">
          <a:xfrm>
            <a:off x="3635375" y="6548438"/>
            <a:ext cx="1944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pl-PL" sz="1200" dirty="0">
                <a:solidFill>
                  <a:schemeClr val="tx2"/>
                </a:solidFill>
                <a:latin typeface="Arial" charset="0"/>
                <a:cs typeface="Arial" charset="0"/>
              </a:rPr>
              <a:t>Hiroshima, WCCE 2022</a:t>
            </a:r>
          </a:p>
        </p:txBody>
      </p:sp>
    </p:spTree>
    <p:extLst>
      <p:ext uri="{BB962C8B-B14F-4D97-AF65-F5344CB8AC3E}">
        <p14:creationId xmlns:p14="http://schemas.microsoft.com/office/powerpoint/2010/main" val="3020255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zawartości 6"/>
          <p:cNvSpPr>
            <a:spLocks noGrp="1"/>
          </p:cNvSpPr>
          <p:nvPr>
            <p:ph idx="1"/>
          </p:nvPr>
        </p:nvSpPr>
        <p:spPr>
          <a:xfrm>
            <a:off x="360363" y="1125538"/>
            <a:ext cx="7956053" cy="5016500"/>
          </a:xfrm>
        </p:spPr>
        <p:txBody>
          <a:bodyPr/>
          <a:lstStyle/>
          <a:p>
            <a:pPr marL="0" indent="0">
              <a:spcBef>
                <a:spcPts val="2400"/>
              </a:spcBef>
              <a:buClr>
                <a:srgbClr val="FF0000"/>
              </a:buClr>
              <a:buSzPct val="100000"/>
              <a:buNone/>
              <a:defRPr/>
            </a:pPr>
            <a:r>
              <a:rPr lang="en-US" altLang="pl-PL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Searching and sorting </a:t>
            </a:r>
            <a:r>
              <a:rPr lang="en-US" altLang="pl-PL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developed</a:t>
            </a:r>
            <a:r>
              <a:rPr lang="en-US" altLang="pl-PL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in a spiral way for 12 years </a:t>
            </a:r>
            <a:r>
              <a:rPr lang="en-US" altLang="pl-PL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in CS lessons also using: Bebras tasks, unplugged activities, applications</a:t>
            </a:r>
          </a:p>
          <a:p>
            <a:pPr marL="269875" indent="-269875">
              <a:spcBef>
                <a:spcPts val="600"/>
              </a:spcBef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altLang="pl-PL" sz="20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K, 1-3: a student:</a:t>
            </a:r>
            <a:r>
              <a:rPr lang="en-US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39750" lvl="1" indent="-269875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arranges in a l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ogical order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pictures, texts, commands (instructions) consisting of, among others for daily activities; creates […]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sequences of commands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specific action plan leading to the achievement of the goal; robots can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 garbage 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that's also sorting/ordering</a:t>
            </a:r>
          </a:p>
          <a:p>
            <a:pPr marL="269875" indent="-269875">
              <a:spcBef>
                <a:spcPts val="600"/>
              </a:spcBef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altLang="pl-PL" sz="20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4-6: a student</a:t>
            </a:r>
            <a:r>
              <a:rPr lang="en-US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39750" indent="-269875">
              <a:spcBef>
                <a:spcPts val="0"/>
              </a:spcBef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[...]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arranges information in the form of a sequence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[...] finds an element in an unordered or ordered set, finds the smallest and largest element,</a:t>
            </a:r>
            <a:endParaRPr lang="en-US" altLang="pl-PL" sz="1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spcBef>
                <a:spcPts val="600"/>
              </a:spcBef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altLang="pl-PL" sz="20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7-8: a student</a:t>
            </a:r>
            <a:r>
              <a:rPr lang="en-US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39750" lvl="1" indent="-269875">
              <a:spcBef>
                <a:spcPts val="0"/>
              </a:spcBef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sorts 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elements by applying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selection or counting sort</a:t>
            </a:r>
            <a:endParaRPr lang="en-US" altLang="pl-PL" sz="1800" dirty="0" smtClean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69875" indent="-269875">
              <a:spcBef>
                <a:spcPts val="600"/>
              </a:spcBef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altLang="pl-PL" sz="20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9-12: a student</a:t>
            </a:r>
            <a:r>
              <a:rPr lang="en-US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39750" lvl="1" indent="-269875">
              <a:spcBef>
                <a:spcPts val="0"/>
              </a:spcBef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sorts 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elements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using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insertion and bubble sort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compares different algorithms,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estimates their complexity</a:t>
            </a:r>
            <a:endParaRPr lang="en-US" sz="18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69875" indent="-269875">
              <a:spcBef>
                <a:spcPts val="600"/>
              </a:spcBef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endParaRPr lang="en-US" altLang="pl-PL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400"/>
              </a:spcBef>
              <a:buFont typeface="Arial" charset="0"/>
              <a:buNone/>
              <a:defRPr/>
            </a:pPr>
            <a:endParaRPr lang="en-US" altLang="pl-PL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ymbol zastępczy numeru slajdu 5"/>
          <p:cNvSpPr txBox="1">
            <a:spLocks/>
          </p:cNvSpPr>
          <p:nvPr/>
        </p:nvSpPr>
        <p:spPr>
          <a:xfrm>
            <a:off x="7219950" y="6394450"/>
            <a:ext cx="1905000" cy="457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ED260B-915B-4792-8793-E0F01D5B1B2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2" name="Łącznik prosty 6"/>
          <p:cNvCxnSpPr/>
          <p:nvPr/>
        </p:nvCxnSpPr>
        <p:spPr>
          <a:xfrm>
            <a:off x="0" y="6500813"/>
            <a:ext cx="3071813" cy="158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7"/>
          <p:cNvCxnSpPr/>
          <p:nvPr/>
        </p:nvCxnSpPr>
        <p:spPr>
          <a:xfrm rot="16200000" flipV="1">
            <a:off x="-142875" y="6286501"/>
            <a:ext cx="10001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pole tekstowe 3"/>
          <p:cNvSpPr txBox="1">
            <a:spLocks noChangeArrowheads="1"/>
          </p:cNvSpPr>
          <p:nvPr/>
        </p:nvSpPr>
        <p:spPr bwMode="auto">
          <a:xfrm>
            <a:off x="392113" y="6561138"/>
            <a:ext cx="135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>
                <a:solidFill>
                  <a:srgbClr val="FF0000"/>
                </a:solidFill>
              </a:rPr>
              <a:t>Maciej M. Sysło</a:t>
            </a:r>
          </a:p>
        </p:txBody>
      </p:sp>
      <p:cxnSp>
        <p:nvCxnSpPr>
          <p:cNvPr id="8" name="Łącznik prosty 18"/>
          <p:cNvCxnSpPr/>
          <p:nvPr/>
        </p:nvCxnSpPr>
        <p:spPr>
          <a:xfrm>
            <a:off x="428625" y="930275"/>
            <a:ext cx="4643438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13"/>
          <p:cNvCxnSpPr/>
          <p:nvPr/>
        </p:nvCxnSpPr>
        <p:spPr>
          <a:xfrm rot="5400000" flipH="1" flipV="1">
            <a:off x="615950" y="785813"/>
            <a:ext cx="5715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pole tekstowe 15"/>
          <p:cNvSpPr txBox="1">
            <a:spLocks noChangeArrowheads="1"/>
          </p:cNvSpPr>
          <p:nvPr/>
        </p:nvSpPr>
        <p:spPr bwMode="auto">
          <a:xfrm>
            <a:off x="952350" y="385763"/>
            <a:ext cx="803602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pl-PL" sz="2700" kern="0" dirty="0" smtClean="0">
                <a:solidFill>
                  <a:schemeClr val="tx2"/>
                </a:solidFill>
                <a:latin typeface="Arial" charset="0"/>
              </a:rPr>
              <a:t>Spiral</a:t>
            </a:r>
            <a:r>
              <a:rPr lang="en-US" altLang="pl-PL" sz="2700" kern="0" dirty="0" smtClean="0">
                <a:solidFill>
                  <a:srgbClr val="FF0000"/>
                </a:solidFill>
                <a:latin typeface="Arial" charset="0"/>
              </a:rPr>
              <a:t> searching/sorting</a:t>
            </a:r>
            <a:r>
              <a:rPr lang="pl-PL" altLang="pl-PL" sz="2700" kern="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pl-PL" sz="2700" kern="0" dirty="0" smtClean="0">
                <a:solidFill>
                  <a:srgbClr val="FF0000"/>
                </a:solidFill>
                <a:latin typeface="Arial" charset="0"/>
              </a:rPr>
              <a:t>+</a:t>
            </a:r>
            <a:r>
              <a:rPr lang="pl-PL" altLang="pl-PL" sz="2700" kern="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pl-PL" sz="2700" kern="0" dirty="0" smtClean="0">
                <a:solidFill>
                  <a:srgbClr val="FF0000"/>
                </a:solidFill>
                <a:latin typeface="Arial" charset="0"/>
              </a:rPr>
              <a:t>programming</a:t>
            </a:r>
            <a:r>
              <a:rPr lang="pl-PL" altLang="pl-PL" sz="2700" kern="0" dirty="0" smtClean="0">
                <a:solidFill>
                  <a:srgbClr val="FF0000"/>
                </a:solidFill>
                <a:latin typeface="Arial" charset="0"/>
              </a:rPr>
              <a:t> i K</a:t>
            </a:r>
            <a:r>
              <a:rPr lang="en-US" altLang="pl-PL" sz="2700" kern="0" dirty="0" smtClean="0">
                <a:solidFill>
                  <a:srgbClr val="FF0000"/>
                </a:solidFill>
                <a:latin typeface="Arial" charset="0"/>
              </a:rPr>
              <a:t>-12</a:t>
            </a:r>
            <a:endParaRPr lang="en-US" altLang="pl-PL" sz="27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3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5385309"/>
            <a:ext cx="10080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071563"/>
            <a:ext cx="75611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0"/>
          <p:cNvSpPr txBox="1">
            <a:spLocks noChangeArrowheads="1"/>
          </p:cNvSpPr>
          <p:nvPr/>
        </p:nvSpPr>
        <p:spPr bwMode="auto">
          <a:xfrm>
            <a:off x="3635375" y="6548438"/>
            <a:ext cx="1944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pl-PL" sz="1200" dirty="0">
                <a:solidFill>
                  <a:schemeClr val="tx2"/>
                </a:solidFill>
                <a:latin typeface="Arial" charset="0"/>
                <a:cs typeface="Arial" charset="0"/>
              </a:rPr>
              <a:t>Hiroshima, WCCE 2022</a:t>
            </a:r>
          </a:p>
        </p:txBody>
      </p:sp>
    </p:spTree>
    <p:extLst>
      <p:ext uri="{BB962C8B-B14F-4D97-AF65-F5344CB8AC3E}">
        <p14:creationId xmlns:p14="http://schemas.microsoft.com/office/powerpoint/2010/main" val="262582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ole tekstowe 3"/>
          <p:cNvSpPr txBox="1">
            <a:spLocks noChangeArrowheads="1"/>
          </p:cNvSpPr>
          <p:nvPr/>
        </p:nvSpPr>
        <p:spPr bwMode="auto">
          <a:xfrm>
            <a:off x="4140200" y="4868863"/>
            <a:ext cx="4090988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pl-PL" sz="2400">
                <a:solidFill>
                  <a:srgbClr val="FF0000"/>
                </a:solidFill>
                <a:latin typeface="Arial" charset="0"/>
              </a:rPr>
              <a:t>Thank you for your attention</a:t>
            </a:r>
            <a:endParaRPr lang="pl-PL" altLang="pl-PL" sz="24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pl-PL" altLang="pl-PL" sz="2400">
                <a:solidFill>
                  <a:schemeClr val="tx2"/>
                </a:solidFill>
                <a:latin typeface="Arial" charset="0"/>
              </a:rPr>
              <a:t>Maciej</a:t>
            </a:r>
            <a:endParaRPr lang="en-US" altLang="pl-PL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0483" name="pole tekstowe 2"/>
          <p:cNvSpPr txBox="1">
            <a:spLocks noChangeArrowheads="1"/>
          </p:cNvSpPr>
          <p:nvPr/>
        </p:nvSpPr>
        <p:spPr bwMode="auto">
          <a:xfrm>
            <a:off x="6588125" y="6381750"/>
            <a:ext cx="2449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pl-PL" sz="1600">
                <a:solidFill>
                  <a:schemeClr val="tx2"/>
                </a:solidFill>
                <a:latin typeface="Arial" charset="0"/>
                <a:cs typeface="Arial" charset="0"/>
              </a:rPr>
              <a:t>Hiroshima, WCCE 2022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056263" cy="574675"/>
          </a:xfrm>
        </p:spPr>
        <p:txBody>
          <a:bodyPr/>
          <a:lstStyle/>
          <a:p>
            <a:r>
              <a:rPr lang="en-US" altLang="pl-PL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Early-school education – grades 1-3</a:t>
            </a:r>
            <a:r>
              <a:rPr lang="pl-PL" altLang="pl-PL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, K-3</a:t>
            </a:r>
            <a:endParaRPr lang="en-US" altLang="pl-PL" sz="28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97900" cy="504046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the national curriculum, in K-3 all subject are called „education” (math </a:t>
            </a:r>
            <a:r>
              <a:rPr lang="en-US" altLang="pl-PL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language </a:t>
            </a:r>
            <a:r>
              <a:rPr lang="en-US" altLang="pl-PL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science </a:t>
            </a:r>
            <a:r>
              <a:rPr lang="en-US" altLang="pl-PL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altLang="pl-PL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en-US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their </a:t>
            </a:r>
            <a:r>
              <a:rPr lang="en-US" alt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implementation is integrated </a:t>
            </a:r>
            <a:r>
              <a:rPr lang="en-US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teachers decide how to combine topics from various educations</a:t>
            </a:r>
          </a:p>
          <a:p>
            <a:pPr>
              <a:spcBef>
                <a:spcPts val="600"/>
              </a:spcBef>
            </a:pPr>
            <a:r>
              <a:rPr lang="en-US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 activities usually take place where kids are playing; there is no need for a classroom fully equipped with technology; CS is integrated with other „educations” during the whole week – </a:t>
            </a:r>
            <a:r>
              <a:rPr lang="en-US" alt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hour of CS lasts a week; </a:t>
            </a:r>
            <a:r>
              <a:rPr lang="en-US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teachers take kids to comp lab</a:t>
            </a:r>
          </a:p>
          <a:p>
            <a:pPr>
              <a:spcBef>
                <a:spcPts val="600"/>
              </a:spcBef>
            </a:pPr>
            <a:r>
              <a:rPr lang="en-US" alt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NEWS:</a:t>
            </a:r>
            <a:r>
              <a:rPr lang="en-US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now, </a:t>
            </a:r>
            <a:r>
              <a:rPr lang="en-US" alt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universities</a:t>
            </a:r>
            <a:r>
              <a:rPr lang="en-US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run FREE </a:t>
            </a:r>
            <a:r>
              <a:rPr lang="en-US" alt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in-service courses </a:t>
            </a:r>
            <a:r>
              <a:rPr lang="en-US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(120 hours) for teachers from K-3 on informatics education in K-3 </a:t>
            </a:r>
          </a:p>
          <a:p>
            <a:pPr>
              <a:spcBef>
                <a:spcPts val="600"/>
              </a:spcBef>
            </a:pPr>
            <a:r>
              <a:rPr lang="en-US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such a course, teachers from K-3 learn </a:t>
            </a:r>
            <a:r>
              <a:rPr lang="en-US" alt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block-coding, educational robotics </a:t>
            </a:r>
            <a:r>
              <a:rPr lang="en-US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how to </a:t>
            </a:r>
            <a:r>
              <a:rPr lang="en-US" alt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 informatics </a:t>
            </a:r>
            <a:r>
              <a:rPr lang="en-US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other educations</a:t>
            </a:r>
          </a:p>
          <a:p>
            <a:pPr>
              <a:spcBef>
                <a:spcPts val="1800"/>
              </a:spcBef>
            </a:pPr>
            <a:r>
              <a:rPr lang="en-US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module „</a:t>
            </a:r>
            <a:r>
              <a:rPr lang="en-US" alt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Informatics education in K-3</a:t>
            </a:r>
            <a:r>
              <a:rPr lang="en-US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has been proposed for university faculties which prepare prospective K-3 teachers</a:t>
            </a:r>
            <a:r>
              <a:rPr lang="pl-PL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pl-PL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pl-PL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707438" y="6556375"/>
            <a:ext cx="414337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77AD512-22C4-4543-B23A-FB3581745DBB}" type="slidenum">
              <a:rPr lang="en-US" altLang="pl-PL" sz="1000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pl-PL" sz="1000" smtClean="0">
              <a:latin typeface="Arial" charset="0"/>
              <a:cs typeface="Arial" charset="0"/>
            </a:endParaRPr>
          </a:p>
        </p:txBody>
      </p:sp>
      <p:cxnSp>
        <p:nvCxnSpPr>
          <p:cNvPr id="6" name="Łącznik prosty 6"/>
          <p:cNvCxnSpPr/>
          <p:nvPr/>
        </p:nvCxnSpPr>
        <p:spPr>
          <a:xfrm>
            <a:off x="0" y="6596063"/>
            <a:ext cx="21955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7"/>
          <p:cNvCxnSpPr/>
          <p:nvPr/>
        </p:nvCxnSpPr>
        <p:spPr>
          <a:xfrm flipV="1">
            <a:off x="357188" y="6237288"/>
            <a:ext cx="0" cy="620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8"/>
          <p:cNvCxnSpPr/>
          <p:nvPr/>
        </p:nvCxnSpPr>
        <p:spPr>
          <a:xfrm>
            <a:off x="428625" y="906463"/>
            <a:ext cx="4643438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10"/>
          <p:cNvCxnSpPr/>
          <p:nvPr/>
        </p:nvCxnSpPr>
        <p:spPr>
          <a:xfrm flipV="1">
            <a:off x="901700" y="476250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pole tekstowe 3"/>
          <p:cNvSpPr txBox="1">
            <a:spLocks noChangeArrowheads="1"/>
          </p:cNvSpPr>
          <p:nvPr/>
        </p:nvSpPr>
        <p:spPr bwMode="auto">
          <a:xfrm>
            <a:off x="357188" y="6557963"/>
            <a:ext cx="135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>
                <a:solidFill>
                  <a:schemeClr val="tx2"/>
                </a:solidFill>
              </a:rPr>
              <a:t>Maciej M. Sysło</a:t>
            </a:r>
          </a:p>
        </p:txBody>
      </p:sp>
      <p:sp>
        <p:nvSpPr>
          <p:cNvPr id="18442" name="pole tekstowe 10"/>
          <p:cNvSpPr txBox="1">
            <a:spLocks noChangeArrowheads="1"/>
          </p:cNvSpPr>
          <p:nvPr/>
        </p:nvSpPr>
        <p:spPr bwMode="auto">
          <a:xfrm>
            <a:off x="3635375" y="6548438"/>
            <a:ext cx="1944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pl-PL" sz="1200">
                <a:solidFill>
                  <a:schemeClr val="tx2"/>
                </a:solidFill>
                <a:latin typeface="Arial" charset="0"/>
                <a:cs typeface="Arial" charset="0"/>
              </a:rPr>
              <a:t>Hiroshima, WCCE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5"/>
          <p:cNvSpPr txBox="1">
            <a:spLocks/>
          </p:cNvSpPr>
          <p:nvPr/>
        </p:nvSpPr>
        <p:spPr>
          <a:xfrm>
            <a:off x="7219950" y="6394450"/>
            <a:ext cx="1905000" cy="457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93A2F54-A580-4CC3-AFA0-DC272574E74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2" name="Łącznik prosty 6"/>
          <p:cNvCxnSpPr/>
          <p:nvPr/>
        </p:nvCxnSpPr>
        <p:spPr>
          <a:xfrm>
            <a:off x="0" y="6500813"/>
            <a:ext cx="3071813" cy="158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7"/>
          <p:cNvCxnSpPr/>
          <p:nvPr/>
        </p:nvCxnSpPr>
        <p:spPr>
          <a:xfrm rot="16200000" flipV="1">
            <a:off x="-142875" y="6286501"/>
            <a:ext cx="10001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pole tekstowe 3"/>
          <p:cNvSpPr txBox="1">
            <a:spLocks noChangeArrowheads="1"/>
          </p:cNvSpPr>
          <p:nvPr/>
        </p:nvSpPr>
        <p:spPr bwMode="auto">
          <a:xfrm>
            <a:off x="392113" y="6561138"/>
            <a:ext cx="135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>
                <a:solidFill>
                  <a:srgbClr val="FF0000"/>
                </a:solidFill>
              </a:rPr>
              <a:t>Maciej M. Sysło</a:t>
            </a:r>
          </a:p>
        </p:txBody>
      </p:sp>
      <p:cxnSp>
        <p:nvCxnSpPr>
          <p:cNvPr id="8" name="Łącznik prosty 18"/>
          <p:cNvCxnSpPr/>
          <p:nvPr/>
        </p:nvCxnSpPr>
        <p:spPr>
          <a:xfrm>
            <a:off x="428625" y="930275"/>
            <a:ext cx="4643438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13"/>
          <p:cNvCxnSpPr/>
          <p:nvPr/>
        </p:nvCxnSpPr>
        <p:spPr>
          <a:xfrm rot="5400000" flipH="1" flipV="1">
            <a:off x="615950" y="785813"/>
            <a:ext cx="5715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pole tekstowe 15"/>
          <p:cNvSpPr txBox="1">
            <a:spLocks noChangeArrowheads="1"/>
          </p:cNvSpPr>
          <p:nvPr/>
        </p:nvSpPr>
        <p:spPr bwMode="auto">
          <a:xfrm>
            <a:off x="935038" y="319088"/>
            <a:ext cx="79574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</a:rPr>
              <a:t>Spiral steps in </a:t>
            </a:r>
            <a:r>
              <a:rPr lang="pl-PL" altLang="pl-PL" sz="2800" dirty="0" smtClean="0">
                <a:solidFill>
                  <a:srgbClr val="FF0000"/>
                </a:solidFill>
                <a:latin typeface="Arial" charset="0"/>
              </a:rPr>
              <a:t>learning </a:t>
            </a: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</a:rPr>
              <a:t>programming</a:t>
            </a:r>
            <a:r>
              <a:rPr lang="pl-PL" altLang="pl-PL" sz="2800" dirty="0" smtClean="0">
                <a:solidFill>
                  <a:srgbClr val="FF0000"/>
                </a:solidFill>
                <a:latin typeface="Arial" charset="0"/>
              </a:rPr>
              <a:t>/</a:t>
            </a:r>
            <a:r>
              <a:rPr lang="pl-PL" altLang="pl-PL" sz="2800" dirty="0" err="1" smtClean="0">
                <a:solidFill>
                  <a:srgbClr val="FF0000"/>
                </a:solidFill>
                <a:latin typeface="Arial" charset="0"/>
              </a:rPr>
              <a:t>coding</a:t>
            </a:r>
            <a:endParaRPr lang="en-US" altLang="pl-PL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" name="Symbol zastępczy zawartości 6"/>
          <p:cNvSpPr txBox="1">
            <a:spLocks/>
          </p:cNvSpPr>
          <p:nvPr/>
        </p:nvSpPr>
        <p:spPr bwMode="auto">
          <a:xfrm>
            <a:off x="1535906" y="1268761"/>
            <a:ext cx="7068542" cy="451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 typeface="Arial" charset="0"/>
              <a:buNone/>
              <a:defRPr/>
            </a:pPr>
            <a:r>
              <a:rPr lang="en-US" altLang="pl-PL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Spiral development of programming skills is in increasingly richer environments: </a:t>
            </a:r>
          </a:p>
          <a:p>
            <a:pPr marL="182563" indent="-182563">
              <a:spcBef>
                <a:spcPts val="600"/>
              </a:spcBef>
              <a:buClr>
                <a:srgbClr val="FF0000"/>
              </a:buClr>
              <a:defRPr/>
            </a:pPr>
            <a:r>
              <a:rPr lang="en-US" altLang="pl-PL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programming robots: </a:t>
            </a:r>
            <a:r>
              <a:rPr lang="en-US" altLang="pl-PL" sz="20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follow the designated path, draw </a:t>
            </a:r>
            <a:r>
              <a:rPr lang="en-US" altLang="pl-PL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geometric figures, </a:t>
            </a:r>
            <a:r>
              <a:rPr lang="en-US" altLang="pl-PL" sz="20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 </a:t>
            </a:r>
            <a:r>
              <a:rPr lang="en-US" altLang="pl-PL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</a:t>
            </a:r>
            <a:r>
              <a:rPr lang="en-US" altLang="pl-PL" sz="20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reaction to sensors – they use </a:t>
            </a:r>
            <a:r>
              <a:rPr lang="en-US" altLang="pl-PL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block-programming environment</a:t>
            </a:r>
            <a:endParaRPr lang="en-US" altLang="pl-PL" sz="2000" kern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ts val="600"/>
              </a:spcBef>
              <a:buClr>
                <a:srgbClr val="FF0000"/>
              </a:buClr>
              <a:defRPr/>
            </a:pPr>
            <a:r>
              <a:rPr lang="en-US" altLang="pl-PL" sz="20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Hour of Code, </a:t>
            </a:r>
            <a:r>
              <a:rPr lang="en-US" altLang="pl-PL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code.org</a:t>
            </a:r>
            <a:r>
              <a:rPr lang="en-US" altLang="pl-PL" sz="20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ready-made </a:t>
            </a:r>
            <a:r>
              <a:rPr lang="en-US" altLang="pl-PL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multi-thematic environment</a:t>
            </a:r>
            <a:r>
              <a:rPr lang="en-US" altLang="pl-PL" sz="20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robots on the screen, </a:t>
            </a:r>
            <a:r>
              <a:rPr lang="en-US" altLang="pl-PL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block-programming</a:t>
            </a:r>
          </a:p>
          <a:p>
            <a:pPr marL="182563" indent="-182563">
              <a:spcBef>
                <a:spcPts val="600"/>
              </a:spcBef>
              <a:buClr>
                <a:srgbClr val="FF0000"/>
              </a:buClr>
              <a:defRPr/>
            </a:pPr>
            <a:r>
              <a:rPr lang="en-US" altLang="pl-PL" sz="20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Scratch, Blockly (in robots) – </a:t>
            </a:r>
            <a:r>
              <a:rPr lang="en-US" altLang="pl-PL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block-programming</a:t>
            </a:r>
            <a:r>
              <a:rPr lang="en-US" altLang="pl-PL" sz="20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environment moves to the </a:t>
            </a:r>
            <a:r>
              <a:rPr lang="en-US" altLang="pl-PL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en-US" altLang="pl-PL" sz="20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important: </a:t>
            </a:r>
            <a:r>
              <a:rPr lang="en-US" altLang="pl-PL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software</a:t>
            </a:r>
          </a:p>
          <a:p>
            <a:pPr marL="0" indent="0">
              <a:spcBef>
                <a:spcPts val="600"/>
              </a:spcBef>
              <a:buClr>
                <a:srgbClr val="FF0000"/>
              </a:buClr>
              <a:buNone/>
              <a:defRPr/>
            </a:pPr>
            <a:r>
              <a:rPr lang="en-US" altLang="pl-PL" sz="20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 </a:t>
            </a:r>
            <a:r>
              <a:rPr lang="en-US" altLang="pl-PL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 texts from blocks</a:t>
            </a:r>
            <a:r>
              <a:rPr lang="en-US" altLang="pl-PL" sz="20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 Code.org – Scratch – Python</a:t>
            </a:r>
          </a:p>
          <a:p>
            <a:pPr marL="182563" indent="-182563">
              <a:spcBef>
                <a:spcPts val="600"/>
              </a:spcBef>
              <a:buClr>
                <a:srgbClr val="FF0000"/>
              </a:buClr>
              <a:defRPr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Turtle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en-US" altLang="pl-PL" sz="20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raphics – Python</a:t>
            </a:r>
          </a:p>
          <a:p>
            <a:pPr marL="182563" indent="-182563">
              <a:spcBef>
                <a:spcPts val="600"/>
              </a:spcBef>
              <a:buClr>
                <a:srgbClr val="FF0000"/>
              </a:buClr>
              <a:defRPr/>
            </a:pPr>
            <a:r>
              <a:rPr lang="en-US" altLang="pl-PL" sz="20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Python/C++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28625" y="1340768"/>
            <a:ext cx="1119039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u="sng" dirty="0" smtClean="0">
                <a:solidFill>
                  <a:srgbClr val="FF0000"/>
                </a:solidFill>
              </a:rPr>
              <a:t>Grades</a:t>
            </a:r>
          </a:p>
          <a:p>
            <a:pPr>
              <a:spcBef>
                <a:spcPts val="600"/>
              </a:spcBef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K-3</a:t>
            </a:r>
            <a:r>
              <a:rPr lang="pl-PL" dirty="0" smtClean="0">
                <a:solidFill>
                  <a:schemeClr val="tx2"/>
                </a:solidFill>
              </a:rPr>
              <a:t>, 4-8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K-</a:t>
            </a:r>
            <a:r>
              <a:rPr lang="pl-PL" dirty="0" smtClean="0">
                <a:solidFill>
                  <a:srgbClr val="FF0000"/>
                </a:solidFill>
              </a:rPr>
              <a:t>3</a:t>
            </a:r>
            <a:r>
              <a:rPr lang="pl-PL" dirty="0" smtClean="0">
                <a:solidFill>
                  <a:schemeClr val="tx2"/>
                </a:solidFill>
              </a:rPr>
              <a:t>, 4-12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K-</a:t>
            </a:r>
            <a:r>
              <a:rPr lang="pl-PL" dirty="0" smtClean="0">
                <a:solidFill>
                  <a:srgbClr val="FF0000"/>
                </a:solidFill>
              </a:rPr>
              <a:t>3</a:t>
            </a:r>
            <a:r>
              <a:rPr lang="pl-PL" dirty="0" smtClean="0">
                <a:solidFill>
                  <a:schemeClr val="tx2"/>
                </a:solidFill>
              </a:rPr>
              <a:t>, 4-12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FF0000"/>
                </a:solidFill>
              </a:rPr>
              <a:t>4-</a:t>
            </a:r>
            <a:r>
              <a:rPr lang="pl-PL" dirty="0" smtClean="0">
                <a:solidFill>
                  <a:srgbClr val="FF0000"/>
                </a:solidFill>
              </a:rPr>
              <a:t>6</a:t>
            </a:r>
            <a:r>
              <a:rPr lang="pl-PL" dirty="0" smtClean="0">
                <a:solidFill>
                  <a:schemeClr val="tx2"/>
                </a:solidFill>
              </a:rPr>
              <a:t>, 7-8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6-8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2"/>
                </a:solidFill>
              </a:rPr>
              <a:t>6-12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Symbol zastępczy zawartości 6"/>
          <p:cNvSpPr txBox="1">
            <a:spLocks/>
          </p:cNvSpPr>
          <p:nvPr/>
        </p:nvSpPr>
        <p:spPr bwMode="auto">
          <a:xfrm>
            <a:off x="3851920" y="5659596"/>
            <a:ext cx="4896544" cy="79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pl-PL" sz="2000" kern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We </a:t>
            </a:r>
            <a:r>
              <a:rPr lang="pl-PL" altLang="pl-PL" sz="2000" kern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show </a:t>
            </a:r>
            <a:r>
              <a:rPr lang="en-US" altLang="pl-PL" sz="2000" kern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now </a:t>
            </a:r>
            <a:r>
              <a:rPr lang="en-US" altLang="pl-PL" sz="2000" kern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 „smooth” journey through various programming environments</a:t>
            </a:r>
          </a:p>
        </p:txBody>
      </p:sp>
      <p:sp>
        <p:nvSpPr>
          <p:cNvPr id="15" name="pole tekstowe 10"/>
          <p:cNvSpPr txBox="1">
            <a:spLocks noChangeArrowheads="1"/>
          </p:cNvSpPr>
          <p:nvPr/>
        </p:nvSpPr>
        <p:spPr bwMode="auto">
          <a:xfrm>
            <a:off x="3635375" y="6548438"/>
            <a:ext cx="1944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pl-PL" sz="1200" dirty="0">
                <a:solidFill>
                  <a:schemeClr val="tx2"/>
                </a:solidFill>
                <a:latin typeface="Arial" charset="0"/>
                <a:cs typeface="Arial" charset="0"/>
              </a:rPr>
              <a:t>Hiroshima, WCCE 2022</a:t>
            </a:r>
          </a:p>
        </p:txBody>
      </p:sp>
    </p:spTree>
    <p:extLst>
      <p:ext uri="{BB962C8B-B14F-4D97-AF65-F5344CB8AC3E}">
        <p14:creationId xmlns:p14="http://schemas.microsoft.com/office/powerpoint/2010/main" val="3031325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" grpId="0" build="p" bldLvl="2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5"/>
          <p:cNvSpPr txBox="1">
            <a:spLocks/>
          </p:cNvSpPr>
          <p:nvPr/>
        </p:nvSpPr>
        <p:spPr>
          <a:xfrm>
            <a:off x="7219950" y="6394450"/>
            <a:ext cx="1905000" cy="457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93A2F54-A580-4CC3-AFA0-DC272574E74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2" name="Łącznik prosty 6"/>
          <p:cNvCxnSpPr/>
          <p:nvPr/>
        </p:nvCxnSpPr>
        <p:spPr>
          <a:xfrm>
            <a:off x="0" y="6500813"/>
            <a:ext cx="3071813" cy="158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7"/>
          <p:cNvCxnSpPr/>
          <p:nvPr/>
        </p:nvCxnSpPr>
        <p:spPr>
          <a:xfrm rot="16200000" flipV="1">
            <a:off x="-142875" y="6286501"/>
            <a:ext cx="10001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pole tekstowe 3"/>
          <p:cNvSpPr txBox="1">
            <a:spLocks noChangeArrowheads="1"/>
          </p:cNvSpPr>
          <p:nvPr/>
        </p:nvSpPr>
        <p:spPr bwMode="auto">
          <a:xfrm>
            <a:off x="392113" y="6561138"/>
            <a:ext cx="135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>
                <a:solidFill>
                  <a:srgbClr val="FF0000"/>
                </a:solidFill>
              </a:rPr>
              <a:t>Maciej M. Sysło</a:t>
            </a:r>
          </a:p>
        </p:txBody>
      </p:sp>
      <p:cxnSp>
        <p:nvCxnSpPr>
          <p:cNvPr id="8" name="Łącznik prosty 18"/>
          <p:cNvCxnSpPr/>
          <p:nvPr/>
        </p:nvCxnSpPr>
        <p:spPr>
          <a:xfrm>
            <a:off x="428625" y="930275"/>
            <a:ext cx="4643438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13"/>
          <p:cNvCxnSpPr/>
          <p:nvPr/>
        </p:nvCxnSpPr>
        <p:spPr>
          <a:xfrm rot="5400000" flipH="1" flipV="1">
            <a:off x="615950" y="785813"/>
            <a:ext cx="5715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pole tekstowe 15"/>
          <p:cNvSpPr txBox="1">
            <a:spLocks noChangeArrowheads="1"/>
          </p:cNvSpPr>
          <p:nvPr/>
        </p:nvSpPr>
        <p:spPr bwMode="auto">
          <a:xfrm>
            <a:off x="935038" y="319088"/>
            <a:ext cx="802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</a:rPr>
              <a:t>Robots, programmable – in many ways</a:t>
            </a:r>
            <a:endParaRPr lang="en-US" altLang="pl-PL" sz="28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5" name="Picture 2" descr="D:\MSY\CompSci Edu\Comp_think\Robots, games\Robotyka\Ozobot\Ozobot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23" y="1412776"/>
            <a:ext cx="308881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286407"/>
            <a:ext cx="118059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61" y="1259632"/>
            <a:ext cx="194969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2" y="3721877"/>
            <a:ext cx="3994773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02" y="5066438"/>
            <a:ext cx="3291505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31" y="3356992"/>
            <a:ext cx="3913651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pole tekstowe 10"/>
          <p:cNvSpPr txBox="1">
            <a:spLocks noChangeArrowheads="1"/>
          </p:cNvSpPr>
          <p:nvPr/>
        </p:nvSpPr>
        <p:spPr bwMode="auto">
          <a:xfrm>
            <a:off x="3635375" y="6548438"/>
            <a:ext cx="1944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pl-PL" sz="1200" dirty="0">
                <a:solidFill>
                  <a:schemeClr val="tx2"/>
                </a:solidFill>
                <a:latin typeface="Arial" charset="0"/>
                <a:cs typeface="Arial" charset="0"/>
              </a:rPr>
              <a:t>Hiroshima, WCCE 2022</a:t>
            </a:r>
          </a:p>
        </p:txBody>
      </p:sp>
    </p:spTree>
    <p:extLst>
      <p:ext uri="{BB962C8B-B14F-4D97-AF65-F5344CB8AC3E}">
        <p14:creationId xmlns:p14="http://schemas.microsoft.com/office/powerpoint/2010/main" val="1042497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ole tekstowe 3"/>
          <p:cNvSpPr txBox="1">
            <a:spLocks noChangeArrowheads="1"/>
          </p:cNvSpPr>
          <p:nvPr/>
        </p:nvSpPr>
        <p:spPr bwMode="auto">
          <a:xfrm>
            <a:off x="357188" y="6510338"/>
            <a:ext cx="135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FF0000"/>
                </a:solidFill>
                <a:latin typeface="Arial" charset="0"/>
                <a:cs typeface="Arial" charset="0"/>
              </a:rPr>
              <a:t>Maciej M. Sysło</a:t>
            </a:r>
          </a:p>
        </p:txBody>
      </p:sp>
      <p:sp>
        <p:nvSpPr>
          <p:cNvPr id="12294" name="pole tekstowe 8"/>
          <p:cNvSpPr txBox="1">
            <a:spLocks noChangeArrowheads="1"/>
          </p:cNvSpPr>
          <p:nvPr/>
        </p:nvSpPr>
        <p:spPr bwMode="auto">
          <a:xfrm>
            <a:off x="938097" y="393182"/>
            <a:ext cx="6710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The Hour of Code – </a:t>
            </a: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  <a:cs typeface="Arial" charset="0"/>
                <a:hlinkClick r:id="rId3"/>
              </a:rPr>
              <a:t>code.org</a:t>
            </a:r>
            <a:endParaRPr lang="en-US" altLang="pl-PL" sz="28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2295" name="Rectangle 3"/>
          <p:cNvSpPr txBox="1">
            <a:spLocks noChangeArrowheads="1"/>
          </p:cNvSpPr>
          <p:nvPr/>
        </p:nvSpPr>
        <p:spPr bwMode="auto">
          <a:xfrm>
            <a:off x="376238" y="962025"/>
            <a:ext cx="849630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en-US" altLang="pl-PL" sz="2000" dirty="0" smtClean="0">
                <a:solidFill>
                  <a:schemeClr val="tx2"/>
                </a:solidFill>
                <a:latin typeface="Arial" charset="0"/>
              </a:rPr>
              <a:t>US initiative, available in Polish (I translate), active since 2013</a:t>
            </a:r>
          </a:p>
          <a:p>
            <a:pPr eaLnBrk="1" hangingPunct="1">
              <a:spcBef>
                <a:spcPts val="300"/>
              </a:spcBef>
            </a:pPr>
            <a:r>
              <a:rPr lang="en-US" altLang="pl-PL" sz="2000" dirty="0" smtClean="0">
                <a:solidFill>
                  <a:schemeClr val="tx2"/>
                </a:solidFill>
                <a:latin typeface="Arial" charset="0"/>
              </a:rPr>
              <a:t>The </a:t>
            </a:r>
            <a:r>
              <a:rPr lang="en-US" altLang="pl-PL" sz="2000" dirty="0" smtClean="0">
                <a:solidFill>
                  <a:srgbClr val="FF0000"/>
                </a:solidFill>
                <a:latin typeface="Arial" charset="0"/>
              </a:rPr>
              <a:t>Hour </a:t>
            </a:r>
            <a:r>
              <a:rPr lang="en-US" altLang="pl-PL" sz="2000" dirty="0" smtClean="0">
                <a:solidFill>
                  <a:schemeClr val="tx2"/>
                </a:solidFill>
                <a:latin typeface="Arial" charset="0"/>
              </a:rPr>
              <a:t>of Code </a:t>
            </a:r>
            <a:r>
              <a:rPr lang="en-US" altLang="pl-PL" sz="2000" dirty="0" smtClean="0">
                <a:solidFill>
                  <a:srgbClr val="FF0000"/>
                </a:solidFill>
                <a:latin typeface="Arial" charset="0"/>
              </a:rPr>
              <a:t>– available</a:t>
            </a:r>
            <a:r>
              <a:rPr lang="en-US" altLang="pl-PL" sz="2000" dirty="0" smtClean="0">
                <a:solidFill>
                  <a:schemeClr val="tx2"/>
                </a:solidFill>
                <a:latin typeface="Arial" charset="0"/>
              </a:rPr>
              <a:t> 24/7/365 – s</a:t>
            </a:r>
            <a:r>
              <a:rPr lang="en-US" altLang="pl-PL" sz="2000" dirty="0" smtClean="0">
                <a:solidFill>
                  <a:schemeClr val="tx2"/>
                </a:solidFill>
                <a:latin typeface="Arial" charset="0"/>
              </a:rPr>
              <a:t>ee </a:t>
            </a:r>
            <a:r>
              <a:rPr lang="en-US" altLang="pl-PL" sz="2000" dirty="0" smtClean="0">
                <a:solidFill>
                  <a:srgbClr val="0070C0"/>
                </a:solidFill>
                <a:latin typeface="Arial" charset="0"/>
                <a:hlinkClick r:id="rId4"/>
              </a:rPr>
              <a:t>http://mmsyslo.pl</a:t>
            </a:r>
            <a:r>
              <a:rPr lang="en-US" altLang="pl-PL" sz="2000" dirty="0" smtClean="0">
                <a:solidFill>
                  <a:srgbClr val="0070C0"/>
                </a:solidFill>
                <a:latin typeface="Arial" charset="0"/>
              </a:rPr>
              <a:t> </a:t>
            </a:r>
            <a:endParaRPr lang="en-US" altLang="pl-PL" sz="2000" dirty="0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Bef>
                <a:spcPts val="300"/>
              </a:spcBef>
            </a:pPr>
            <a:r>
              <a:rPr lang="en-US" altLang="pl-PL" sz="2000" dirty="0" smtClean="0">
                <a:solidFill>
                  <a:schemeClr val="tx2"/>
                </a:solidFill>
                <a:latin typeface="Arial" charset="0"/>
              </a:rPr>
              <a:t>Very popular in Poland – more than </a:t>
            </a:r>
            <a:r>
              <a:rPr lang="en-US" altLang="pl-PL" sz="2000" dirty="0" smtClean="0">
                <a:solidFill>
                  <a:srgbClr val="FF0000"/>
                </a:solidFill>
                <a:latin typeface="Arial" charset="0"/>
              </a:rPr>
              <a:t>635 M registered students</a:t>
            </a:r>
          </a:p>
          <a:p>
            <a:pPr eaLnBrk="1" hangingPunct="1">
              <a:spcBef>
                <a:spcPts val="300"/>
              </a:spcBef>
            </a:pPr>
            <a:r>
              <a:rPr lang="en-US" altLang="pl-PL" sz="2000" dirty="0" smtClean="0">
                <a:solidFill>
                  <a:srgbClr val="FF0000"/>
                </a:solidFill>
                <a:latin typeface="Arial" charset="0"/>
              </a:rPr>
              <a:t>CS/Informatics for All</a:t>
            </a:r>
          </a:p>
          <a:p>
            <a:pPr eaLnBrk="1" hangingPunct="1">
              <a:spcBef>
                <a:spcPts val="300"/>
              </a:spcBef>
            </a:pPr>
            <a:r>
              <a:rPr lang="en-US" altLang="pl-PL" sz="2000" dirty="0" smtClean="0">
                <a:solidFill>
                  <a:schemeClr val="tx2"/>
                </a:solidFill>
                <a:latin typeface="Arial" charset="0"/>
              </a:rPr>
              <a:t>Puzzles to be solved by programming</a:t>
            </a:r>
          </a:p>
          <a:p>
            <a:pPr eaLnBrk="1" hangingPunct="1">
              <a:spcBef>
                <a:spcPts val="300"/>
              </a:spcBef>
            </a:pPr>
            <a:r>
              <a:rPr lang="en-US" altLang="pl-PL" sz="2000" dirty="0" smtClean="0">
                <a:solidFill>
                  <a:schemeClr val="tx2"/>
                </a:solidFill>
                <a:latin typeface="Arial" charset="0"/>
              </a:rPr>
              <a:t>Puzzles refer to stories known to kids</a:t>
            </a:r>
            <a:endParaRPr lang="en-US" altLang="pl-PL" sz="20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193873"/>
            <a:ext cx="31273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4689475"/>
            <a:ext cx="28892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3284984"/>
            <a:ext cx="23749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2060848"/>
            <a:ext cx="27622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3501008"/>
            <a:ext cx="27146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4848225"/>
            <a:ext cx="25987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5123450"/>
            <a:ext cx="149542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Łącznik prosty 6"/>
          <p:cNvCxnSpPr/>
          <p:nvPr/>
        </p:nvCxnSpPr>
        <p:spPr>
          <a:xfrm>
            <a:off x="0" y="6500813"/>
            <a:ext cx="3071813" cy="158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7"/>
          <p:cNvCxnSpPr/>
          <p:nvPr/>
        </p:nvCxnSpPr>
        <p:spPr>
          <a:xfrm rot="16200000" flipV="1">
            <a:off x="-142875" y="6286501"/>
            <a:ext cx="10001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8"/>
          <p:cNvCxnSpPr/>
          <p:nvPr/>
        </p:nvCxnSpPr>
        <p:spPr>
          <a:xfrm>
            <a:off x="428625" y="930275"/>
            <a:ext cx="4643438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3"/>
          <p:cNvCxnSpPr/>
          <p:nvPr/>
        </p:nvCxnSpPr>
        <p:spPr>
          <a:xfrm rot="5400000" flipH="1" flipV="1">
            <a:off x="615950" y="785813"/>
            <a:ext cx="5715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mmsys\Desktop\hour-of-code-logo\HourOfCode_logo_RGB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400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ole tekstowe 10"/>
          <p:cNvSpPr txBox="1">
            <a:spLocks noChangeArrowheads="1"/>
          </p:cNvSpPr>
          <p:nvPr/>
        </p:nvSpPr>
        <p:spPr bwMode="auto">
          <a:xfrm>
            <a:off x="3635375" y="6548438"/>
            <a:ext cx="1944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pl-PL" sz="1200" dirty="0">
                <a:solidFill>
                  <a:schemeClr val="tx2"/>
                </a:solidFill>
                <a:latin typeface="Arial" charset="0"/>
                <a:cs typeface="Arial" charset="0"/>
              </a:rPr>
              <a:t>Hiroshima, WCCE 2022</a:t>
            </a:r>
          </a:p>
        </p:txBody>
      </p:sp>
    </p:spTree>
    <p:extLst>
      <p:ext uri="{BB962C8B-B14F-4D97-AF65-F5344CB8AC3E}">
        <p14:creationId xmlns:p14="http://schemas.microsoft.com/office/powerpoint/2010/main" val="1847895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5"/>
          <p:cNvSpPr txBox="1">
            <a:spLocks/>
          </p:cNvSpPr>
          <p:nvPr/>
        </p:nvSpPr>
        <p:spPr>
          <a:xfrm>
            <a:off x="7219950" y="6394450"/>
            <a:ext cx="1905000" cy="457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7EFCAA9-FC45-4A1B-8FE1-103518C2CB5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2" name="Łącznik prosty 6"/>
          <p:cNvCxnSpPr/>
          <p:nvPr/>
        </p:nvCxnSpPr>
        <p:spPr>
          <a:xfrm>
            <a:off x="0" y="6500813"/>
            <a:ext cx="3071813" cy="158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7"/>
          <p:cNvCxnSpPr/>
          <p:nvPr/>
        </p:nvCxnSpPr>
        <p:spPr>
          <a:xfrm rot="16200000" flipV="1">
            <a:off x="-142875" y="6286501"/>
            <a:ext cx="10001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1" name="pole tekstowe 3"/>
          <p:cNvSpPr txBox="1">
            <a:spLocks noChangeArrowheads="1"/>
          </p:cNvSpPr>
          <p:nvPr/>
        </p:nvSpPr>
        <p:spPr bwMode="auto">
          <a:xfrm>
            <a:off x="392113" y="6561138"/>
            <a:ext cx="135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>
                <a:solidFill>
                  <a:srgbClr val="FF0000"/>
                </a:solidFill>
              </a:rPr>
              <a:t>Maciej M. Sysło</a:t>
            </a:r>
          </a:p>
        </p:txBody>
      </p:sp>
      <p:cxnSp>
        <p:nvCxnSpPr>
          <p:cNvPr id="8" name="Łącznik prosty 18"/>
          <p:cNvCxnSpPr/>
          <p:nvPr/>
        </p:nvCxnSpPr>
        <p:spPr>
          <a:xfrm>
            <a:off x="428625" y="930275"/>
            <a:ext cx="4643438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13"/>
          <p:cNvCxnSpPr/>
          <p:nvPr/>
        </p:nvCxnSpPr>
        <p:spPr>
          <a:xfrm rot="5400000" flipH="1" flipV="1">
            <a:off x="615950" y="785813"/>
            <a:ext cx="5715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pole tekstowe 15"/>
          <p:cNvSpPr txBox="1">
            <a:spLocks noChangeArrowheads="1"/>
          </p:cNvSpPr>
          <p:nvPr/>
        </p:nvSpPr>
        <p:spPr bwMode="auto">
          <a:xfrm>
            <a:off x="935038" y="319088"/>
            <a:ext cx="8029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l-PL" sz="2800" dirty="0" smtClean="0">
                <a:solidFill>
                  <a:schemeClr val="tx2"/>
                </a:solidFill>
                <a:latin typeface="Arial" charset="0"/>
              </a:rPr>
              <a:t>Example</a:t>
            </a: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</a:rPr>
              <a:t>: code.org </a:t>
            </a: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</a:rPr>
              <a:t> Scratch </a:t>
            </a: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</a:rPr>
              <a:t>Python</a:t>
            </a:r>
            <a:endParaRPr lang="en-US" altLang="pl-PL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" name="Symbol zastępczy zawartości 6"/>
          <p:cNvSpPr txBox="1">
            <a:spLocks/>
          </p:cNvSpPr>
          <p:nvPr/>
        </p:nvSpPr>
        <p:spPr bwMode="auto">
          <a:xfrm>
            <a:off x="611188" y="6078313"/>
            <a:ext cx="8281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pl-PL" sz="18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The Hour of Code 		Scratch 		Turtle graphics – Python</a:t>
            </a:r>
          </a:p>
        </p:txBody>
      </p:sp>
      <p:pic>
        <p:nvPicPr>
          <p:cNvPr id="3482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1" y="3573016"/>
            <a:ext cx="36798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Obraz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99" y="1604803"/>
            <a:ext cx="1746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71" y="1700968"/>
            <a:ext cx="149333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Obraz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71746"/>
            <a:ext cx="13890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Obraz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191" y="1700968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Obraz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3501008"/>
            <a:ext cx="17748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mmsys\Desktop\hour-of-code-logo\HourOfCode_logo_RG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1" y="171962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ymbol zastępczy zawartości 6"/>
          <p:cNvSpPr txBox="1">
            <a:spLocks/>
          </p:cNvSpPr>
          <p:nvPr/>
        </p:nvSpPr>
        <p:spPr bwMode="auto">
          <a:xfrm>
            <a:off x="1005260" y="1071563"/>
            <a:ext cx="558296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pl-PL" sz="20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 </a:t>
            </a:r>
            <a:r>
              <a:rPr lang="pl-PL" altLang="pl-PL" sz="20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„</a:t>
            </a:r>
            <a:r>
              <a:rPr lang="en-US" altLang="pl-PL" sz="20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smooth</a:t>
            </a:r>
            <a:r>
              <a:rPr lang="pl-PL" altLang="pl-PL" sz="20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”</a:t>
            </a:r>
            <a:r>
              <a:rPr lang="en-US" altLang="pl-PL" sz="20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transformation from blocks to text</a:t>
            </a:r>
          </a:p>
        </p:txBody>
      </p:sp>
      <p:sp>
        <p:nvSpPr>
          <p:cNvPr id="19" name="pole tekstowe 10"/>
          <p:cNvSpPr txBox="1">
            <a:spLocks noChangeArrowheads="1"/>
          </p:cNvSpPr>
          <p:nvPr/>
        </p:nvSpPr>
        <p:spPr bwMode="auto">
          <a:xfrm>
            <a:off x="3635375" y="6548438"/>
            <a:ext cx="1944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pl-PL" sz="1200" dirty="0">
                <a:solidFill>
                  <a:schemeClr val="tx2"/>
                </a:solidFill>
                <a:latin typeface="Arial" charset="0"/>
                <a:cs typeface="Arial" charset="0"/>
              </a:rPr>
              <a:t>Hiroshima, WCCE 2022</a:t>
            </a:r>
          </a:p>
        </p:txBody>
      </p:sp>
    </p:spTree>
    <p:extLst>
      <p:ext uri="{BB962C8B-B14F-4D97-AF65-F5344CB8AC3E}">
        <p14:creationId xmlns:p14="http://schemas.microsoft.com/office/powerpoint/2010/main" val="1765803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5"/>
          <p:cNvSpPr txBox="1">
            <a:spLocks/>
          </p:cNvSpPr>
          <p:nvPr/>
        </p:nvSpPr>
        <p:spPr>
          <a:xfrm>
            <a:off x="7219950" y="6394450"/>
            <a:ext cx="1905000" cy="457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7EFCAA9-FC45-4A1B-8FE1-103518C2CB5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2" name="Łącznik prosty 6"/>
          <p:cNvCxnSpPr/>
          <p:nvPr/>
        </p:nvCxnSpPr>
        <p:spPr>
          <a:xfrm>
            <a:off x="0" y="6500813"/>
            <a:ext cx="3071813" cy="158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7"/>
          <p:cNvCxnSpPr/>
          <p:nvPr/>
        </p:nvCxnSpPr>
        <p:spPr>
          <a:xfrm rot="16200000" flipV="1">
            <a:off x="-142875" y="6286501"/>
            <a:ext cx="10001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1" name="pole tekstowe 3"/>
          <p:cNvSpPr txBox="1">
            <a:spLocks noChangeArrowheads="1"/>
          </p:cNvSpPr>
          <p:nvPr/>
        </p:nvSpPr>
        <p:spPr bwMode="auto">
          <a:xfrm>
            <a:off x="392113" y="6561138"/>
            <a:ext cx="135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>
                <a:solidFill>
                  <a:srgbClr val="FF0000"/>
                </a:solidFill>
              </a:rPr>
              <a:t>Maciej M. Sysło</a:t>
            </a:r>
          </a:p>
        </p:txBody>
      </p:sp>
      <p:cxnSp>
        <p:nvCxnSpPr>
          <p:cNvPr id="8" name="Łącznik prosty 18"/>
          <p:cNvCxnSpPr/>
          <p:nvPr/>
        </p:nvCxnSpPr>
        <p:spPr>
          <a:xfrm>
            <a:off x="428625" y="930275"/>
            <a:ext cx="4643438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13"/>
          <p:cNvCxnSpPr/>
          <p:nvPr/>
        </p:nvCxnSpPr>
        <p:spPr>
          <a:xfrm rot="5400000" flipH="1" flipV="1">
            <a:off x="615950" y="785813"/>
            <a:ext cx="5715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pole tekstowe 15"/>
          <p:cNvSpPr txBox="1">
            <a:spLocks noChangeArrowheads="1"/>
          </p:cNvSpPr>
          <p:nvPr/>
        </p:nvSpPr>
        <p:spPr bwMode="auto">
          <a:xfrm>
            <a:off x="935038" y="319088"/>
            <a:ext cx="8029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l-PL" sz="2800" dirty="0" smtClean="0">
                <a:solidFill>
                  <a:schemeClr val="tx2"/>
                </a:solidFill>
                <a:latin typeface="Arial" charset="0"/>
              </a:rPr>
              <a:t>Example</a:t>
            </a: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</a:rPr>
              <a:t>: code.org </a:t>
            </a: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</a:rPr>
              <a:t> text (JavaScript)</a:t>
            </a:r>
            <a:endParaRPr lang="en-US" altLang="pl-PL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" name="Symbol zastępczy zawartości 6"/>
          <p:cNvSpPr txBox="1">
            <a:spLocks/>
          </p:cNvSpPr>
          <p:nvPr/>
        </p:nvSpPr>
        <p:spPr bwMode="auto">
          <a:xfrm>
            <a:off x="366812" y="1152876"/>
            <a:ext cx="8281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pl-PL" sz="18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The Hour of Code – Frozen (#12)	</a:t>
            </a:r>
            <a:r>
              <a:rPr lang="pl-PL" altLang="pl-PL" sz="18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</a:t>
            </a:r>
            <a:r>
              <a:rPr lang="en-US" altLang="pl-PL" sz="18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Text (JavaScript) 					</a:t>
            </a:r>
          </a:p>
        </p:txBody>
      </p:sp>
      <p:pic>
        <p:nvPicPr>
          <p:cNvPr id="3482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90441"/>
            <a:ext cx="36798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69" y="1600898"/>
            <a:ext cx="1746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56" y="3068960"/>
            <a:ext cx="47625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mmsys\Desktop\hour-of-code-logo\HourOfCode_logo_RG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6" y="162786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0"/>
          <p:cNvSpPr txBox="1">
            <a:spLocks noChangeArrowheads="1"/>
          </p:cNvSpPr>
          <p:nvPr/>
        </p:nvSpPr>
        <p:spPr bwMode="auto">
          <a:xfrm>
            <a:off x="3635375" y="6548438"/>
            <a:ext cx="1944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pl-PL" sz="1200" dirty="0">
                <a:solidFill>
                  <a:schemeClr val="tx2"/>
                </a:solidFill>
                <a:latin typeface="Arial" charset="0"/>
                <a:cs typeface="Arial" charset="0"/>
              </a:rPr>
              <a:t>Hiroshima, WCCE 2022</a:t>
            </a:r>
          </a:p>
        </p:txBody>
      </p:sp>
    </p:spTree>
    <p:extLst>
      <p:ext uri="{BB962C8B-B14F-4D97-AF65-F5344CB8AC3E}">
        <p14:creationId xmlns:p14="http://schemas.microsoft.com/office/powerpoint/2010/main" val="509738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5"/>
          <p:cNvSpPr txBox="1">
            <a:spLocks/>
          </p:cNvSpPr>
          <p:nvPr/>
        </p:nvSpPr>
        <p:spPr>
          <a:xfrm>
            <a:off x="7219950" y="6394450"/>
            <a:ext cx="1905000" cy="457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7EFCAA9-FC45-4A1B-8FE1-103518C2CB5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2" name="Łącznik prosty 6"/>
          <p:cNvCxnSpPr/>
          <p:nvPr/>
        </p:nvCxnSpPr>
        <p:spPr>
          <a:xfrm>
            <a:off x="0" y="6500813"/>
            <a:ext cx="3071813" cy="158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7"/>
          <p:cNvCxnSpPr/>
          <p:nvPr/>
        </p:nvCxnSpPr>
        <p:spPr>
          <a:xfrm rot="16200000" flipV="1">
            <a:off x="-142875" y="6286501"/>
            <a:ext cx="10001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1" name="pole tekstowe 3"/>
          <p:cNvSpPr txBox="1">
            <a:spLocks noChangeArrowheads="1"/>
          </p:cNvSpPr>
          <p:nvPr/>
        </p:nvSpPr>
        <p:spPr bwMode="auto">
          <a:xfrm>
            <a:off x="392113" y="6561138"/>
            <a:ext cx="135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>
                <a:solidFill>
                  <a:srgbClr val="FF0000"/>
                </a:solidFill>
              </a:rPr>
              <a:t>Maciej M. Sysło</a:t>
            </a:r>
          </a:p>
        </p:txBody>
      </p:sp>
      <p:cxnSp>
        <p:nvCxnSpPr>
          <p:cNvPr id="8" name="Łącznik prosty 18"/>
          <p:cNvCxnSpPr/>
          <p:nvPr/>
        </p:nvCxnSpPr>
        <p:spPr>
          <a:xfrm>
            <a:off x="428625" y="930275"/>
            <a:ext cx="4643438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13"/>
          <p:cNvCxnSpPr/>
          <p:nvPr/>
        </p:nvCxnSpPr>
        <p:spPr>
          <a:xfrm rot="5400000" flipH="1" flipV="1">
            <a:off x="615950" y="785813"/>
            <a:ext cx="5715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pole tekstowe 15"/>
          <p:cNvSpPr txBox="1">
            <a:spLocks noChangeArrowheads="1"/>
          </p:cNvSpPr>
          <p:nvPr/>
        </p:nvSpPr>
        <p:spPr bwMode="auto">
          <a:xfrm>
            <a:off x="935038" y="319088"/>
            <a:ext cx="8029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l-PL" sz="2800" dirty="0" smtClean="0">
                <a:solidFill>
                  <a:schemeClr val="tx2"/>
                </a:solidFill>
                <a:latin typeface="Arial" charset="0"/>
              </a:rPr>
              <a:t>Example</a:t>
            </a: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</a:rPr>
              <a:t>: code.org </a:t>
            </a: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</a:rPr>
              <a:t> text (clear)</a:t>
            </a:r>
            <a:endParaRPr lang="en-US" altLang="pl-PL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" name="Symbol zastępczy zawartości 6"/>
          <p:cNvSpPr txBox="1">
            <a:spLocks/>
          </p:cNvSpPr>
          <p:nvPr/>
        </p:nvSpPr>
        <p:spPr bwMode="auto">
          <a:xfrm>
            <a:off x="366812" y="1152876"/>
            <a:ext cx="8281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pl-PL" sz="18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The Hour of Code; 			Text – from the blocks					</a:t>
            </a:r>
          </a:p>
        </p:txBody>
      </p:sp>
      <p:pic>
        <p:nvPicPr>
          <p:cNvPr id="3482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90441"/>
            <a:ext cx="36798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773071" y="3190374"/>
            <a:ext cx="52492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u="sng" dirty="0" smtClean="0">
                <a:solidFill>
                  <a:schemeClr val="tx2"/>
                </a:solidFill>
              </a:rPr>
              <a:t>Exactly, what is in the blocks</a:t>
            </a:r>
          </a:p>
          <a:p>
            <a:r>
              <a:rPr lang="en-US" sz="1600" dirty="0" err="1" smtClean="0"/>
              <a:t>powtarzaj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10</a:t>
            </a:r>
            <a:r>
              <a:rPr lang="en-US" sz="1600" dirty="0" smtClean="0"/>
              <a:t> </a:t>
            </a:r>
            <a:r>
              <a:rPr lang="en-US" sz="1600" dirty="0" err="1" smtClean="0"/>
              <a:t>razy</a:t>
            </a:r>
            <a:endParaRPr lang="en-US" sz="1600" dirty="0" smtClean="0"/>
          </a:p>
          <a:p>
            <a:r>
              <a:rPr lang="en-US" sz="1600" dirty="0" err="1" smtClean="0"/>
              <a:t>wykonaj</a:t>
            </a:r>
            <a:r>
              <a:rPr lang="en-US" sz="1600" dirty="0" smtClean="0"/>
              <a:t> </a:t>
            </a:r>
            <a:r>
              <a:rPr lang="en-US" sz="1600" dirty="0" err="1" smtClean="0"/>
              <a:t>powtarzaj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/>
              <a:t> </a:t>
            </a:r>
            <a:r>
              <a:rPr lang="en-US" sz="1600" dirty="0" err="1" smtClean="0"/>
              <a:t>razy</a:t>
            </a:r>
            <a:endParaRPr lang="en-US" sz="1600" dirty="0" smtClean="0"/>
          </a:p>
          <a:p>
            <a:r>
              <a:rPr lang="en-US" sz="1600" dirty="0" smtClean="0"/>
              <a:t>             </a:t>
            </a:r>
            <a:r>
              <a:rPr lang="en-US" sz="1600" dirty="0" err="1" smtClean="0"/>
              <a:t>wykonaj</a:t>
            </a:r>
            <a:r>
              <a:rPr lang="en-US" sz="1600" dirty="0" smtClean="0"/>
              <a:t> </a:t>
            </a:r>
            <a:r>
              <a:rPr lang="en-US" sz="1600" dirty="0" err="1" smtClean="0"/>
              <a:t>przejdź</a:t>
            </a:r>
            <a:r>
              <a:rPr lang="en-US" sz="1600" dirty="0" smtClean="0"/>
              <a:t> do </a:t>
            </a:r>
            <a:r>
              <a:rPr lang="en-US" sz="1600" dirty="0" err="1" smtClean="0"/>
              <a:t>przodu</a:t>
            </a:r>
            <a:r>
              <a:rPr lang="en-US" sz="1600" dirty="0" smtClean="0"/>
              <a:t> o </a:t>
            </a:r>
            <a:r>
              <a:rPr lang="en-US" sz="1600" dirty="0" smtClean="0">
                <a:solidFill>
                  <a:srgbClr val="FF0000"/>
                </a:solidFill>
              </a:rPr>
              <a:t>100</a:t>
            </a:r>
            <a:r>
              <a:rPr lang="en-US" sz="1600" dirty="0" smtClean="0"/>
              <a:t> </a:t>
            </a:r>
            <a:r>
              <a:rPr lang="en-US" sz="1600" dirty="0" err="1" smtClean="0"/>
              <a:t>pikseli</a:t>
            </a:r>
            <a:endParaRPr lang="en-US" sz="1600" dirty="0" smtClean="0"/>
          </a:p>
          <a:p>
            <a:r>
              <a:rPr lang="en-US" sz="1600" dirty="0" smtClean="0"/>
              <a:t>	           </a:t>
            </a:r>
            <a:r>
              <a:rPr lang="en-US" sz="1600" dirty="0" err="1" smtClean="0"/>
              <a:t>skręć</a:t>
            </a:r>
            <a:r>
              <a:rPr lang="en-US" sz="1600" dirty="0" smtClean="0"/>
              <a:t> w </a:t>
            </a:r>
            <a:r>
              <a:rPr lang="en-US" sz="1600" dirty="0" err="1" smtClean="0"/>
              <a:t>prawo</a:t>
            </a:r>
            <a:r>
              <a:rPr lang="en-US" sz="1600" dirty="0" smtClean="0"/>
              <a:t> o </a:t>
            </a:r>
            <a:r>
              <a:rPr lang="en-US" sz="1600" dirty="0" smtClean="0">
                <a:solidFill>
                  <a:srgbClr val="FF0000"/>
                </a:solidFill>
              </a:rPr>
              <a:t>60</a:t>
            </a:r>
            <a:r>
              <a:rPr lang="en-US" sz="1600" dirty="0" smtClean="0"/>
              <a:t> </a:t>
            </a:r>
            <a:r>
              <a:rPr lang="en-US" sz="1600" dirty="0" err="1" smtClean="0"/>
              <a:t>stopni</a:t>
            </a:r>
            <a:endParaRPr lang="en-US" sz="1600" dirty="0" smtClean="0"/>
          </a:p>
          <a:p>
            <a:r>
              <a:rPr lang="en-US" sz="1600" dirty="0" smtClean="0"/>
              <a:t>	           </a:t>
            </a:r>
            <a:r>
              <a:rPr lang="en-US" sz="1600" dirty="0" err="1" smtClean="0"/>
              <a:t>przejdź</a:t>
            </a:r>
            <a:r>
              <a:rPr lang="en-US" sz="1600" dirty="0" smtClean="0"/>
              <a:t> do </a:t>
            </a:r>
            <a:r>
              <a:rPr lang="en-US" sz="1600" dirty="0" err="1" smtClean="0"/>
              <a:t>przodu</a:t>
            </a:r>
            <a:r>
              <a:rPr lang="en-US" sz="1600" dirty="0" smtClean="0"/>
              <a:t> o </a:t>
            </a:r>
            <a:r>
              <a:rPr lang="en-US" sz="1600" dirty="0" smtClean="0">
                <a:solidFill>
                  <a:srgbClr val="FF0000"/>
                </a:solidFill>
              </a:rPr>
              <a:t>100</a:t>
            </a:r>
            <a:r>
              <a:rPr lang="en-US" sz="1600" dirty="0" smtClean="0"/>
              <a:t> </a:t>
            </a:r>
            <a:r>
              <a:rPr lang="en-US" sz="1600" dirty="0" err="1" smtClean="0"/>
              <a:t>pikseli</a:t>
            </a:r>
            <a:endParaRPr lang="en-US" sz="1600" dirty="0" smtClean="0"/>
          </a:p>
          <a:p>
            <a:pPr>
              <a:tabLst>
                <a:tab pos="1617663" algn="l"/>
              </a:tabLst>
            </a:pPr>
            <a:r>
              <a:rPr lang="en-US" sz="1600" dirty="0" smtClean="0"/>
              <a:t>	</a:t>
            </a:r>
            <a:r>
              <a:rPr lang="en-US" sz="1600" dirty="0" err="1" smtClean="0"/>
              <a:t>skręć</a:t>
            </a:r>
            <a:r>
              <a:rPr lang="en-US" sz="1600" dirty="0" smtClean="0"/>
              <a:t> w </a:t>
            </a:r>
            <a:r>
              <a:rPr lang="en-US" sz="1600" dirty="0" err="1" smtClean="0"/>
              <a:t>prawo</a:t>
            </a:r>
            <a:r>
              <a:rPr lang="en-US" sz="1600" dirty="0" smtClean="0"/>
              <a:t> o </a:t>
            </a:r>
            <a:r>
              <a:rPr lang="en-US" sz="1600" dirty="0" smtClean="0">
                <a:solidFill>
                  <a:srgbClr val="FF0000"/>
                </a:solidFill>
              </a:rPr>
              <a:t>120</a:t>
            </a:r>
            <a:r>
              <a:rPr lang="en-US" sz="1600" dirty="0" smtClean="0"/>
              <a:t> </a:t>
            </a:r>
            <a:r>
              <a:rPr lang="en-US" sz="1600" dirty="0" err="1" smtClean="0"/>
              <a:t>stopni</a:t>
            </a:r>
            <a:endParaRPr lang="en-US" sz="1600" dirty="0" smtClean="0"/>
          </a:p>
          <a:p>
            <a:pPr>
              <a:tabLst>
                <a:tab pos="1617663" algn="l"/>
              </a:tabLst>
            </a:pPr>
            <a:r>
              <a:rPr lang="en-US" sz="1600" dirty="0" smtClean="0"/>
              <a:t>             </a:t>
            </a:r>
            <a:r>
              <a:rPr lang="en-US" sz="1600" dirty="0" err="1" smtClean="0"/>
              <a:t>skręć</a:t>
            </a:r>
            <a:r>
              <a:rPr lang="en-US" sz="1600" dirty="0" smtClean="0"/>
              <a:t> w </a:t>
            </a:r>
            <a:r>
              <a:rPr lang="en-US" sz="1600" dirty="0" err="1" smtClean="0"/>
              <a:t>prawo</a:t>
            </a:r>
            <a:r>
              <a:rPr lang="en-US" sz="1600" dirty="0" smtClean="0"/>
              <a:t> o </a:t>
            </a:r>
            <a:r>
              <a:rPr lang="en-US" sz="1600" dirty="0" smtClean="0">
                <a:solidFill>
                  <a:srgbClr val="FF0000"/>
                </a:solidFill>
              </a:rPr>
              <a:t>36</a:t>
            </a:r>
            <a:r>
              <a:rPr lang="en-US" sz="1600" dirty="0" smtClean="0"/>
              <a:t> </a:t>
            </a:r>
            <a:r>
              <a:rPr lang="en-US" sz="1600" dirty="0" err="1" smtClean="0"/>
              <a:t>stopni</a:t>
            </a:r>
            <a:endParaRPr lang="en-US" sz="1600" dirty="0"/>
          </a:p>
        </p:txBody>
      </p:sp>
      <p:pic>
        <p:nvPicPr>
          <p:cNvPr id="17" name="Obraz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20" y="1600897"/>
            <a:ext cx="1746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mmsys\Desktop\hour-of-code-logo\HourOfCode_logo_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30" y="160089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0"/>
          <p:cNvSpPr txBox="1">
            <a:spLocks noChangeArrowheads="1"/>
          </p:cNvSpPr>
          <p:nvPr/>
        </p:nvSpPr>
        <p:spPr bwMode="auto">
          <a:xfrm>
            <a:off x="3635375" y="6548438"/>
            <a:ext cx="1944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pl-PL" sz="1200" dirty="0">
                <a:solidFill>
                  <a:schemeClr val="tx2"/>
                </a:solidFill>
                <a:latin typeface="Arial" charset="0"/>
                <a:cs typeface="Arial" charset="0"/>
              </a:rPr>
              <a:t>Hiroshima, WCCE 2022</a:t>
            </a:r>
          </a:p>
        </p:txBody>
      </p:sp>
    </p:spTree>
    <p:extLst>
      <p:ext uri="{BB962C8B-B14F-4D97-AF65-F5344CB8AC3E}">
        <p14:creationId xmlns:p14="http://schemas.microsoft.com/office/powerpoint/2010/main" val="1630480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5"/>
          <p:cNvSpPr txBox="1">
            <a:spLocks/>
          </p:cNvSpPr>
          <p:nvPr/>
        </p:nvSpPr>
        <p:spPr>
          <a:xfrm>
            <a:off x="7219950" y="6394450"/>
            <a:ext cx="1905000" cy="457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7EFCAA9-FC45-4A1B-8FE1-103518C2CB5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2" name="Łącznik prosty 6"/>
          <p:cNvCxnSpPr/>
          <p:nvPr/>
        </p:nvCxnSpPr>
        <p:spPr>
          <a:xfrm>
            <a:off x="0" y="6500813"/>
            <a:ext cx="3071813" cy="158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7"/>
          <p:cNvCxnSpPr/>
          <p:nvPr/>
        </p:nvCxnSpPr>
        <p:spPr>
          <a:xfrm rot="16200000" flipV="1">
            <a:off x="-142875" y="6286501"/>
            <a:ext cx="10001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1" name="pole tekstowe 3"/>
          <p:cNvSpPr txBox="1">
            <a:spLocks noChangeArrowheads="1"/>
          </p:cNvSpPr>
          <p:nvPr/>
        </p:nvSpPr>
        <p:spPr bwMode="auto">
          <a:xfrm>
            <a:off x="392113" y="6561138"/>
            <a:ext cx="135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>
                <a:solidFill>
                  <a:srgbClr val="FF0000"/>
                </a:solidFill>
              </a:rPr>
              <a:t>Maciej M. Sysło</a:t>
            </a:r>
          </a:p>
        </p:txBody>
      </p:sp>
      <p:cxnSp>
        <p:nvCxnSpPr>
          <p:cNvPr id="8" name="Łącznik prosty 18"/>
          <p:cNvCxnSpPr/>
          <p:nvPr/>
        </p:nvCxnSpPr>
        <p:spPr>
          <a:xfrm>
            <a:off x="428625" y="930275"/>
            <a:ext cx="4643438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13"/>
          <p:cNvCxnSpPr/>
          <p:nvPr/>
        </p:nvCxnSpPr>
        <p:spPr>
          <a:xfrm rot="5400000" flipH="1" flipV="1">
            <a:off x="615950" y="785813"/>
            <a:ext cx="5715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pole tekstowe 15"/>
          <p:cNvSpPr txBox="1">
            <a:spLocks noChangeArrowheads="1"/>
          </p:cNvSpPr>
          <p:nvPr/>
        </p:nvSpPr>
        <p:spPr bwMode="auto">
          <a:xfrm>
            <a:off x="935038" y="319088"/>
            <a:ext cx="4860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l-PL" sz="2800" dirty="0" smtClean="0">
                <a:solidFill>
                  <a:schemeClr val="tx2"/>
                </a:solidFill>
                <a:latin typeface="Arial" charset="0"/>
              </a:rPr>
              <a:t>Example</a:t>
            </a: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</a:rPr>
              <a:t>: text </a:t>
            </a: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altLang="pl-PL" sz="2800" dirty="0" smtClean="0">
                <a:solidFill>
                  <a:srgbClr val="FF0000"/>
                </a:solidFill>
                <a:latin typeface="Arial" charset="0"/>
              </a:rPr>
              <a:t> Scratch</a:t>
            </a:r>
            <a:endParaRPr lang="en-US" altLang="pl-PL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" name="Symbol zastępczy zawartości 6"/>
          <p:cNvSpPr txBox="1">
            <a:spLocks/>
          </p:cNvSpPr>
          <p:nvPr/>
        </p:nvSpPr>
        <p:spPr bwMode="auto">
          <a:xfrm>
            <a:off x="611188" y="6135389"/>
            <a:ext cx="8281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pl-PL" sz="1800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	Text (from the Hour of Code)		Scratch</a:t>
            </a:r>
          </a:p>
        </p:txBody>
      </p:sp>
      <p:pic>
        <p:nvPicPr>
          <p:cNvPr id="34828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23" y="1300729"/>
            <a:ext cx="1866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28" y="117032"/>
            <a:ext cx="1736495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ole tekstowe 16"/>
          <p:cNvSpPr txBox="1"/>
          <p:nvPr/>
        </p:nvSpPr>
        <p:spPr>
          <a:xfrm>
            <a:off x="125699" y="3733289"/>
            <a:ext cx="47343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u="sng" dirty="0" smtClean="0">
                <a:solidFill>
                  <a:schemeClr val="tx2"/>
                </a:solidFill>
              </a:rPr>
              <a:t>Text from Blockly</a:t>
            </a:r>
          </a:p>
          <a:p>
            <a:r>
              <a:rPr lang="en-US" sz="1600" dirty="0" err="1" smtClean="0"/>
              <a:t>powtarzaj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10</a:t>
            </a:r>
            <a:r>
              <a:rPr lang="en-US" sz="1600" dirty="0" smtClean="0"/>
              <a:t> </a:t>
            </a:r>
            <a:r>
              <a:rPr lang="en-US" sz="1600" dirty="0" err="1" smtClean="0"/>
              <a:t>razy</a:t>
            </a:r>
            <a:endParaRPr lang="en-US" sz="1600" dirty="0" smtClean="0"/>
          </a:p>
          <a:p>
            <a:r>
              <a:rPr lang="en-US" sz="1600" dirty="0" err="1" smtClean="0"/>
              <a:t>wykonaj</a:t>
            </a:r>
            <a:r>
              <a:rPr lang="en-US" sz="1600" dirty="0" smtClean="0"/>
              <a:t> </a:t>
            </a:r>
            <a:r>
              <a:rPr lang="en-US" sz="1600" dirty="0" err="1" smtClean="0"/>
              <a:t>powtarzaj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/>
              <a:t> </a:t>
            </a:r>
            <a:r>
              <a:rPr lang="en-US" sz="1600" dirty="0" err="1" smtClean="0"/>
              <a:t>razy</a:t>
            </a:r>
            <a:endParaRPr lang="en-US" sz="1600" dirty="0" smtClean="0"/>
          </a:p>
          <a:p>
            <a:r>
              <a:rPr lang="en-US" sz="1600" dirty="0" smtClean="0"/>
              <a:t>             </a:t>
            </a:r>
            <a:r>
              <a:rPr lang="en-US" sz="1600" dirty="0" err="1" smtClean="0"/>
              <a:t>wykonaj</a:t>
            </a:r>
            <a:r>
              <a:rPr lang="en-US" sz="1600" dirty="0" smtClean="0"/>
              <a:t> </a:t>
            </a:r>
            <a:r>
              <a:rPr lang="en-US" sz="1600" dirty="0" err="1" smtClean="0"/>
              <a:t>przejdź</a:t>
            </a:r>
            <a:r>
              <a:rPr lang="en-US" sz="1600" dirty="0" smtClean="0"/>
              <a:t> do </a:t>
            </a:r>
            <a:r>
              <a:rPr lang="en-US" sz="1600" dirty="0" err="1" smtClean="0"/>
              <a:t>przodu</a:t>
            </a:r>
            <a:r>
              <a:rPr lang="en-US" sz="1600" dirty="0" smtClean="0"/>
              <a:t> o </a:t>
            </a:r>
            <a:r>
              <a:rPr lang="en-US" sz="1600" dirty="0" smtClean="0">
                <a:solidFill>
                  <a:srgbClr val="FF0000"/>
                </a:solidFill>
              </a:rPr>
              <a:t>100</a:t>
            </a:r>
            <a:r>
              <a:rPr lang="en-US" sz="1600" dirty="0" smtClean="0"/>
              <a:t> </a:t>
            </a:r>
            <a:r>
              <a:rPr lang="en-US" sz="1600" dirty="0" err="1" smtClean="0"/>
              <a:t>pikseli</a:t>
            </a:r>
            <a:endParaRPr lang="en-US" sz="1600" dirty="0" smtClean="0"/>
          </a:p>
          <a:p>
            <a:r>
              <a:rPr lang="en-US" sz="1600" dirty="0" smtClean="0"/>
              <a:t>	           </a:t>
            </a:r>
            <a:r>
              <a:rPr lang="en-US" sz="1600" dirty="0" err="1" smtClean="0"/>
              <a:t>skręć</a:t>
            </a:r>
            <a:r>
              <a:rPr lang="en-US" sz="1600" dirty="0" smtClean="0"/>
              <a:t> w </a:t>
            </a:r>
            <a:r>
              <a:rPr lang="en-US" sz="1600" dirty="0" err="1" smtClean="0"/>
              <a:t>prawo</a:t>
            </a:r>
            <a:r>
              <a:rPr lang="en-US" sz="1600" dirty="0" smtClean="0"/>
              <a:t> o </a:t>
            </a:r>
            <a:r>
              <a:rPr lang="en-US" sz="1600" dirty="0" smtClean="0">
                <a:solidFill>
                  <a:srgbClr val="FF0000"/>
                </a:solidFill>
              </a:rPr>
              <a:t>60</a:t>
            </a:r>
            <a:r>
              <a:rPr lang="en-US" sz="1600" dirty="0" smtClean="0"/>
              <a:t> </a:t>
            </a:r>
            <a:r>
              <a:rPr lang="en-US" sz="1600" dirty="0" err="1" smtClean="0"/>
              <a:t>stopni</a:t>
            </a:r>
            <a:endParaRPr lang="en-US" sz="1600" dirty="0" smtClean="0"/>
          </a:p>
          <a:p>
            <a:r>
              <a:rPr lang="en-US" sz="1600" dirty="0" smtClean="0"/>
              <a:t>	           </a:t>
            </a:r>
            <a:r>
              <a:rPr lang="en-US" sz="1600" dirty="0" err="1" smtClean="0"/>
              <a:t>przejdź</a:t>
            </a:r>
            <a:r>
              <a:rPr lang="en-US" sz="1600" dirty="0" smtClean="0"/>
              <a:t> do </a:t>
            </a:r>
            <a:r>
              <a:rPr lang="en-US" sz="1600" dirty="0" err="1" smtClean="0"/>
              <a:t>przodu</a:t>
            </a:r>
            <a:r>
              <a:rPr lang="en-US" sz="1600" dirty="0" smtClean="0"/>
              <a:t> o </a:t>
            </a:r>
            <a:r>
              <a:rPr lang="en-US" sz="1600" dirty="0" smtClean="0">
                <a:solidFill>
                  <a:srgbClr val="FF0000"/>
                </a:solidFill>
              </a:rPr>
              <a:t>100</a:t>
            </a:r>
            <a:r>
              <a:rPr lang="en-US" sz="1600" dirty="0" smtClean="0"/>
              <a:t> </a:t>
            </a:r>
            <a:r>
              <a:rPr lang="en-US" sz="1600" dirty="0" err="1" smtClean="0"/>
              <a:t>pikseli</a:t>
            </a:r>
            <a:endParaRPr lang="en-US" sz="1600" dirty="0" smtClean="0"/>
          </a:p>
          <a:p>
            <a:pPr>
              <a:tabLst>
                <a:tab pos="1617663" algn="l"/>
              </a:tabLst>
            </a:pPr>
            <a:r>
              <a:rPr lang="en-US" sz="1600" dirty="0" smtClean="0"/>
              <a:t>	</a:t>
            </a:r>
            <a:r>
              <a:rPr lang="en-US" sz="1600" dirty="0" err="1" smtClean="0"/>
              <a:t>skręć</a:t>
            </a:r>
            <a:r>
              <a:rPr lang="en-US" sz="1600" dirty="0" smtClean="0"/>
              <a:t> w </a:t>
            </a:r>
            <a:r>
              <a:rPr lang="en-US" sz="1600" dirty="0" err="1" smtClean="0"/>
              <a:t>prawo</a:t>
            </a:r>
            <a:r>
              <a:rPr lang="en-US" sz="1600" dirty="0" smtClean="0"/>
              <a:t> o </a:t>
            </a:r>
            <a:r>
              <a:rPr lang="en-US" sz="1600" dirty="0" smtClean="0">
                <a:solidFill>
                  <a:srgbClr val="FF0000"/>
                </a:solidFill>
              </a:rPr>
              <a:t>120</a:t>
            </a:r>
            <a:r>
              <a:rPr lang="en-US" sz="1600" dirty="0" smtClean="0"/>
              <a:t> </a:t>
            </a:r>
            <a:r>
              <a:rPr lang="en-US" sz="1600" dirty="0" err="1" smtClean="0"/>
              <a:t>stopni</a:t>
            </a:r>
            <a:endParaRPr lang="en-US" sz="1600" dirty="0" smtClean="0"/>
          </a:p>
          <a:p>
            <a:pPr>
              <a:tabLst>
                <a:tab pos="1617663" algn="l"/>
              </a:tabLst>
            </a:pPr>
            <a:r>
              <a:rPr lang="en-US" sz="1600" dirty="0" smtClean="0"/>
              <a:t>             </a:t>
            </a:r>
            <a:r>
              <a:rPr lang="en-US" sz="1600" dirty="0" err="1" smtClean="0"/>
              <a:t>skręć</a:t>
            </a:r>
            <a:r>
              <a:rPr lang="en-US" sz="1600" dirty="0" smtClean="0"/>
              <a:t> w </a:t>
            </a:r>
            <a:r>
              <a:rPr lang="en-US" sz="1600" dirty="0" err="1" smtClean="0"/>
              <a:t>prawo</a:t>
            </a:r>
            <a:r>
              <a:rPr lang="en-US" sz="1600" dirty="0" smtClean="0"/>
              <a:t> o </a:t>
            </a:r>
            <a:r>
              <a:rPr lang="en-US" sz="1600" dirty="0" smtClean="0">
                <a:solidFill>
                  <a:srgbClr val="FF0000"/>
                </a:solidFill>
              </a:rPr>
              <a:t>36</a:t>
            </a:r>
            <a:r>
              <a:rPr lang="en-US" sz="1600" dirty="0" smtClean="0"/>
              <a:t> </a:t>
            </a:r>
            <a:r>
              <a:rPr lang="en-US" sz="1600" dirty="0" err="1" smtClean="0"/>
              <a:t>stopni</a:t>
            </a:r>
            <a:endParaRPr lang="en-US" sz="16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4776717" y="3747906"/>
            <a:ext cx="38997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u="sng" dirty="0" smtClean="0">
                <a:solidFill>
                  <a:schemeClr val="tx2"/>
                </a:solidFill>
              </a:rPr>
              <a:t>The corresponding text in </a:t>
            </a:r>
            <a:r>
              <a:rPr lang="en-US" sz="1600" u="sng" dirty="0" err="1" smtClean="0">
                <a:solidFill>
                  <a:schemeClr val="tx2"/>
                </a:solidFill>
              </a:rPr>
              <a:t>Scra</a:t>
            </a:r>
            <a:r>
              <a:rPr lang="pl-PL" sz="1600" u="sng" dirty="0" smtClean="0">
                <a:solidFill>
                  <a:schemeClr val="tx2"/>
                </a:solidFill>
              </a:rPr>
              <a:t>t</a:t>
            </a:r>
            <a:r>
              <a:rPr lang="en-US" sz="1600" u="sng" dirty="0" err="1" smtClean="0">
                <a:solidFill>
                  <a:schemeClr val="tx2"/>
                </a:solidFill>
              </a:rPr>
              <a:t>ch</a:t>
            </a:r>
            <a:r>
              <a:rPr lang="en-US" sz="1600" u="sng" dirty="0" smtClean="0">
                <a:solidFill>
                  <a:schemeClr val="tx2"/>
                </a:solidFill>
              </a:rPr>
              <a:t> blocks</a:t>
            </a:r>
          </a:p>
          <a:p>
            <a:r>
              <a:rPr lang="en-US" sz="1600" dirty="0" err="1" smtClean="0"/>
              <a:t>powtórz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10</a:t>
            </a:r>
            <a:r>
              <a:rPr lang="en-US" sz="1600" dirty="0" smtClean="0"/>
              <a:t> </a:t>
            </a:r>
            <a:r>
              <a:rPr lang="en-US" sz="1600" dirty="0" err="1" smtClean="0"/>
              <a:t>razy</a:t>
            </a:r>
            <a:endParaRPr lang="en-US" sz="1600" dirty="0" smtClean="0"/>
          </a:p>
          <a:p>
            <a:r>
              <a:rPr lang="en-US" sz="1600" dirty="0" smtClean="0"/>
              <a:t>   </a:t>
            </a:r>
            <a:r>
              <a:rPr lang="en-US" sz="1600" dirty="0" err="1" smtClean="0"/>
              <a:t>powtórz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/>
              <a:t> </a:t>
            </a:r>
            <a:r>
              <a:rPr lang="en-US" sz="1600" dirty="0" err="1" smtClean="0"/>
              <a:t>razy</a:t>
            </a:r>
            <a:endParaRPr lang="en-US" sz="1600" dirty="0" smtClean="0"/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przesuń</a:t>
            </a:r>
            <a:r>
              <a:rPr lang="en-US" sz="1600" dirty="0" smtClean="0"/>
              <a:t> o </a:t>
            </a:r>
            <a:r>
              <a:rPr lang="en-US" sz="1600" dirty="0" smtClean="0">
                <a:solidFill>
                  <a:srgbClr val="FF0000"/>
                </a:solidFill>
              </a:rPr>
              <a:t>100</a:t>
            </a:r>
            <a:r>
              <a:rPr lang="en-US" sz="1600" dirty="0" smtClean="0"/>
              <a:t> </a:t>
            </a:r>
            <a:r>
              <a:rPr lang="en-US" sz="1600" dirty="0" err="1" smtClean="0"/>
              <a:t>kroków</a:t>
            </a:r>
            <a:endParaRPr lang="en-US" sz="1600" dirty="0" smtClean="0"/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obróć</a:t>
            </a:r>
            <a:r>
              <a:rPr lang="en-US" sz="1600" dirty="0" smtClean="0"/>
              <a:t> „w </a:t>
            </a:r>
            <a:r>
              <a:rPr lang="en-US" sz="1600" dirty="0" err="1" smtClean="0"/>
              <a:t>prawo</a:t>
            </a:r>
            <a:r>
              <a:rPr lang="en-US" sz="1600" dirty="0" smtClean="0"/>
              <a:t>” o </a:t>
            </a:r>
            <a:r>
              <a:rPr lang="en-US" sz="1600" dirty="0" smtClean="0">
                <a:solidFill>
                  <a:srgbClr val="FF0000"/>
                </a:solidFill>
              </a:rPr>
              <a:t>60</a:t>
            </a:r>
            <a:r>
              <a:rPr lang="en-US" sz="1600" dirty="0" smtClean="0"/>
              <a:t> </a:t>
            </a:r>
            <a:r>
              <a:rPr lang="en-US" sz="1600" dirty="0" err="1" smtClean="0"/>
              <a:t>stopni</a:t>
            </a:r>
            <a:endParaRPr lang="en-US" sz="1600" dirty="0" smtClean="0"/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przesuń</a:t>
            </a:r>
            <a:r>
              <a:rPr lang="en-US" sz="1600" dirty="0" smtClean="0"/>
              <a:t> o </a:t>
            </a:r>
            <a:r>
              <a:rPr lang="en-US" sz="1600" dirty="0" smtClean="0">
                <a:solidFill>
                  <a:srgbClr val="FF0000"/>
                </a:solidFill>
              </a:rPr>
              <a:t>100</a:t>
            </a:r>
            <a:r>
              <a:rPr lang="en-US" sz="1600" dirty="0" smtClean="0"/>
              <a:t> </a:t>
            </a:r>
            <a:r>
              <a:rPr lang="en-US" sz="1600" dirty="0" err="1" smtClean="0"/>
              <a:t>kroków</a:t>
            </a:r>
            <a:endParaRPr lang="en-US" sz="1600" dirty="0" smtClean="0"/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obróć</a:t>
            </a:r>
            <a:r>
              <a:rPr lang="en-US" sz="1600" dirty="0" smtClean="0"/>
              <a:t> „w </a:t>
            </a:r>
            <a:r>
              <a:rPr lang="en-US" sz="1600" dirty="0" err="1" smtClean="0"/>
              <a:t>prawo</a:t>
            </a:r>
            <a:r>
              <a:rPr lang="en-US" sz="1600" dirty="0" smtClean="0"/>
              <a:t>” o </a:t>
            </a:r>
            <a:r>
              <a:rPr lang="en-US" sz="1600" dirty="0" smtClean="0">
                <a:solidFill>
                  <a:srgbClr val="FF0000"/>
                </a:solidFill>
              </a:rPr>
              <a:t>120</a:t>
            </a:r>
            <a:r>
              <a:rPr lang="en-US" sz="1600" dirty="0" smtClean="0"/>
              <a:t> </a:t>
            </a:r>
            <a:r>
              <a:rPr lang="en-US" sz="1600" dirty="0" err="1" smtClean="0"/>
              <a:t>stopni</a:t>
            </a:r>
            <a:endParaRPr lang="en-US" sz="1600" dirty="0" smtClean="0"/>
          </a:p>
          <a:p>
            <a:pPr>
              <a:tabLst>
                <a:tab pos="1617663" algn="l"/>
              </a:tabLst>
            </a:pPr>
            <a:r>
              <a:rPr lang="en-US" sz="1600" dirty="0" smtClean="0"/>
              <a:t>   </a:t>
            </a:r>
            <a:r>
              <a:rPr lang="en-US" sz="1600" dirty="0" err="1" smtClean="0"/>
              <a:t>obróć</a:t>
            </a:r>
            <a:r>
              <a:rPr lang="en-US" sz="1600" dirty="0" smtClean="0"/>
              <a:t> „w </a:t>
            </a:r>
            <a:r>
              <a:rPr lang="en-US" sz="1600" dirty="0" err="1" smtClean="0"/>
              <a:t>prawo</a:t>
            </a:r>
            <a:r>
              <a:rPr lang="en-US" sz="1600" dirty="0" smtClean="0"/>
              <a:t>” o </a:t>
            </a:r>
            <a:r>
              <a:rPr lang="en-US" sz="1600" dirty="0" smtClean="0">
                <a:solidFill>
                  <a:srgbClr val="FF0000"/>
                </a:solidFill>
              </a:rPr>
              <a:t>36</a:t>
            </a:r>
            <a:r>
              <a:rPr lang="en-US" sz="1600" dirty="0" smtClean="0"/>
              <a:t> </a:t>
            </a:r>
            <a:r>
              <a:rPr lang="en-US" sz="1600" dirty="0" err="1" smtClean="0"/>
              <a:t>stopni</a:t>
            </a:r>
            <a:endParaRPr lang="en-US" sz="1600" dirty="0"/>
          </a:p>
        </p:txBody>
      </p:sp>
      <p:sp>
        <p:nvSpPr>
          <p:cNvPr id="15" name="pole tekstowe 10"/>
          <p:cNvSpPr txBox="1">
            <a:spLocks noChangeArrowheads="1"/>
          </p:cNvSpPr>
          <p:nvPr/>
        </p:nvSpPr>
        <p:spPr bwMode="auto">
          <a:xfrm>
            <a:off x="3635375" y="6548438"/>
            <a:ext cx="1944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pl-PL" sz="1200" dirty="0">
                <a:solidFill>
                  <a:schemeClr val="tx2"/>
                </a:solidFill>
                <a:latin typeface="Arial" charset="0"/>
                <a:cs typeface="Arial" charset="0"/>
              </a:rPr>
              <a:t>Hiroshima, WCCE 2022</a:t>
            </a:r>
          </a:p>
        </p:txBody>
      </p:sp>
    </p:spTree>
    <p:extLst>
      <p:ext uri="{BB962C8B-B14F-4D97-AF65-F5344CB8AC3E}">
        <p14:creationId xmlns:p14="http://schemas.microsoft.com/office/powerpoint/2010/main" val="1438821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  <p:bldP spid="18" grpId="0"/>
    </p:bldLst>
  </p:timing>
</p:sld>
</file>

<file path=ppt/theme/theme1.xml><?xml version="1.0" encoding="utf-8"?>
<a:theme xmlns:a="http://schemas.openxmlformats.org/drawingml/2006/main" name="Mieszaniny">
  <a:themeElements>
    <a:clrScheme name="Mieszaniny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ieszanin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eszaniny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eszaniny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eszaniny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eszaniny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eszaniny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eszaniny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24252</TotalTime>
  <Words>1106</Words>
  <Application>Microsoft Office PowerPoint</Application>
  <PresentationFormat>Pokaz na ekranie (4:3)</PresentationFormat>
  <Paragraphs>181</Paragraphs>
  <Slides>16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Mieszaniny</vt:lpstr>
      <vt:lpstr>Prezentacja programu PowerPoint</vt:lpstr>
      <vt:lpstr>Early-school education – grades 1-3, K-3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QNT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ISSEP</dc:title>
  <dc:creator>MMSyslo</dc:creator>
  <cp:lastModifiedBy>Maciej M Sysło</cp:lastModifiedBy>
  <cp:revision>551</cp:revision>
  <cp:lastPrinted>2015-04-14T09:49:26Z</cp:lastPrinted>
  <dcterms:created xsi:type="dcterms:W3CDTF">2005-08-23T18:09:37Z</dcterms:created>
  <dcterms:modified xsi:type="dcterms:W3CDTF">2022-08-24T20:27:19Z</dcterms:modified>
</cp:coreProperties>
</file>